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3" r:id="rId14"/>
    <p:sldId id="268" r:id="rId15"/>
    <p:sldId id="269" r:id="rId16"/>
    <p:sldId id="270" r:id="rId17"/>
    <p:sldId id="288" r:id="rId18"/>
    <p:sldId id="271"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113" d="100"/>
          <a:sy n="113" d="100"/>
        </p:scale>
        <p:origin x="5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här för att ändra mall för underrubrikformat</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8/24/2023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5586B75A-687E-405C-8A0B-8D00578BA2C3}" type="datetimeFigureOut">
              <a:rPr lang="en-US" dirty="0"/>
              <a:pPr/>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8/24/2023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8/24/2023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8/24/2023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sv-SE"/>
              <a:t>Klicka här för att ändra format på bakgrundstexten</a:t>
            </a:r>
          </a:p>
        </p:txBody>
      </p:sp>
      <p:sp>
        <p:nvSpPr>
          <p:cNvPr id="5" name="Date Placeholder 4"/>
          <p:cNvSpPr>
            <a:spLocks noGrp="1"/>
          </p:cNvSpPr>
          <p:nvPr>
            <p:ph type="dt" sz="half" idx="10"/>
          </p:nvPr>
        </p:nvSpPr>
        <p:spPr/>
        <p:txBody>
          <a:bodyPr/>
          <a:lstStyle/>
          <a:p>
            <a:fld id="{AF6E2C9B-5FA2-460D-9BE7-B0812FC2A6FF}" type="datetimeFigureOut">
              <a:rPr lang="en-US" dirty="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8/24/2023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8/24/2023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kpn.s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kpn.se/"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kpn.se/" TargetMode="Externa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4.jp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www.kpn.se/" TargetMode="External"/><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C7A133-5C7C-40B0-82FA-D1B5EBD42D2F}"/>
              </a:ext>
            </a:extLst>
          </p:cNvPr>
          <p:cNvSpPr>
            <a:spLocks noGrp="1"/>
          </p:cNvSpPr>
          <p:nvPr>
            <p:ph type="ctrTitle"/>
          </p:nvPr>
        </p:nvSpPr>
        <p:spPr/>
        <p:txBody>
          <a:bodyPr/>
          <a:lstStyle/>
          <a:p>
            <a:endParaRPr lang="sv-SE" dirty="0"/>
          </a:p>
        </p:txBody>
      </p:sp>
      <p:sp>
        <p:nvSpPr>
          <p:cNvPr id="3" name="Underrubrik 2">
            <a:extLst>
              <a:ext uri="{FF2B5EF4-FFF2-40B4-BE49-F238E27FC236}">
                <a16:creationId xmlns:a16="http://schemas.microsoft.com/office/drawing/2014/main" id="{0282CB60-8B81-4882-9599-5747C77A605C}"/>
              </a:ext>
            </a:extLst>
          </p:cNvPr>
          <p:cNvSpPr>
            <a:spLocks noGrp="1"/>
          </p:cNvSpPr>
          <p:nvPr>
            <p:ph type="subTitle" idx="1"/>
          </p:nvPr>
        </p:nvSpPr>
        <p:spPr>
          <a:xfrm>
            <a:off x="-2720457" y="7539478"/>
            <a:ext cx="3137961" cy="763441"/>
          </a:xfrm>
        </p:spPr>
        <p:txBody>
          <a:bodyPr>
            <a:normAutofit/>
          </a:bodyPr>
          <a:lstStyle/>
          <a:p>
            <a:endParaRPr lang="sv-SE" dirty="0"/>
          </a:p>
        </p:txBody>
      </p:sp>
      <p:pic>
        <p:nvPicPr>
          <p:cNvPr id="1030" name="Picture 6" descr="Katolska kyrkan i Sverige">
            <a:hlinkClick r:id="rId2" tooltip="Besök www.kpn.se"/>
            <a:extLst>
              <a:ext uri="{FF2B5EF4-FFF2-40B4-BE49-F238E27FC236}">
                <a16:creationId xmlns:a16="http://schemas.microsoft.com/office/drawing/2014/main" id="{10B53897-E841-41E2-A73F-23622493D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56" y="5864421"/>
            <a:ext cx="1767224" cy="446224"/>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EDB551A2-1542-6D1B-43AC-1EBDF4195F1C}"/>
              </a:ext>
            </a:extLst>
          </p:cNvPr>
          <p:cNvPicPr>
            <a:picLocks noChangeAspect="1"/>
          </p:cNvPicPr>
          <p:nvPr/>
        </p:nvPicPr>
        <p:blipFill>
          <a:blip r:embed="rId4"/>
          <a:stretch>
            <a:fillRect/>
          </a:stretch>
        </p:blipFill>
        <p:spPr>
          <a:xfrm>
            <a:off x="3657847" y="0"/>
            <a:ext cx="4876305" cy="6858000"/>
          </a:xfrm>
          <a:prstGeom prst="rect">
            <a:avLst/>
          </a:prstGeom>
        </p:spPr>
      </p:pic>
    </p:spTree>
    <p:extLst>
      <p:ext uri="{BB962C8B-B14F-4D97-AF65-F5344CB8AC3E}">
        <p14:creationId xmlns:p14="http://schemas.microsoft.com/office/powerpoint/2010/main" val="318842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3D72D-F057-4A14-BCBA-6EE0B28E4DAE}"/>
              </a:ext>
            </a:extLst>
          </p:cNvPr>
          <p:cNvSpPr>
            <a:spLocks noGrp="1"/>
          </p:cNvSpPr>
          <p:nvPr>
            <p:ph type="title"/>
          </p:nvPr>
        </p:nvSpPr>
        <p:spPr/>
        <p:txBody>
          <a:bodyPr/>
          <a:lstStyle/>
          <a:p>
            <a:r>
              <a:rPr lang="sv-SE" dirty="0"/>
              <a:t>Katekesens mål</a:t>
            </a:r>
          </a:p>
        </p:txBody>
      </p:sp>
      <p:pic>
        <p:nvPicPr>
          <p:cNvPr id="12" name="Platshållare för innehåll 11">
            <a:extLst>
              <a:ext uri="{FF2B5EF4-FFF2-40B4-BE49-F238E27FC236}">
                <a16:creationId xmlns:a16="http://schemas.microsoft.com/office/drawing/2014/main" id="{716630C1-2AE5-47D3-ACEE-147644FDA0FC}"/>
              </a:ext>
            </a:extLst>
          </p:cNvPr>
          <p:cNvPicPr>
            <a:picLocks noGrp="1" noChangeAspect="1"/>
          </p:cNvPicPr>
          <p:nvPr>
            <p:ph sz="half" idx="1"/>
          </p:nvPr>
        </p:nvPicPr>
        <p:blipFill>
          <a:blip r:embed="rId2"/>
          <a:stretch>
            <a:fillRect/>
          </a:stretch>
        </p:blipFill>
        <p:spPr>
          <a:xfrm>
            <a:off x="1711388" y="2358231"/>
            <a:ext cx="2593848" cy="3048000"/>
          </a:xfrm>
        </p:spPr>
      </p:pic>
      <p:sp>
        <p:nvSpPr>
          <p:cNvPr id="4" name="Platshållare för innehåll 3">
            <a:extLst>
              <a:ext uri="{FF2B5EF4-FFF2-40B4-BE49-F238E27FC236}">
                <a16:creationId xmlns:a16="http://schemas.microsoft.com/office/drawing/2014/main" id="{0640DB33-4A51-43C3-BBA1-C65BA0540EE1}"/>
              </a:ext>
            </a:extLst>
          </p:cNvPr>
          <p:cNvSpPr>
            <a:spLocks noGrp="1"/>
          </p:cNvSpPr>
          <p:nvPr>
            <p:ph sz="half" idx="2"/>
          </p:nvPr>
        </p:nvSpPr>
        <p:spPr/>
        <p:txBody>
          <a:bodyPr/>
          <a:lstStyle/>
          <a:p>
            <a:r>
              <a:rPr lang="sv-SE" sz="1800" dirty="0">
                <a:solidFill>
                  <a:srgbClr val="5B9BD5"/>
                </a:solidFill>
                <a:effectLst/>
                <a:latin typeface="Times New Roman" panose="02020603050405020304" pitchFamily="18" charset="0"/>
                <a:ea typeface="Calibri" panose="020F0502020204030204" pitchFamily="34" charset="0"/>
              </a:rPr>
              <a:t>- </a:t>
            </a:r>
            <a:r>
              <a:rPr lang="sv-SE" sz="18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katekesens slutmål att föra människor - inte endast i kontakt med -  utan i full livsgemenskap med Jesus Kristus. </a:t>
            </a:r>
          </a:p>
          <a:p>
            <a:r>
              <a:rPr lang="sv-SE" sz="1800" dirty="0">
                <a:solidFill>
                  <a:schemeClr val="tx1"/>
                </a:solidFill>
                <a:latin typeface="Calibri" panose="020F0502020204030204" pitchFamily="34" charset="0"/>
                <a:cs typeface="Calibri" panose="020F0502020204030204" pitchFamily="34" charset="0"/>
              </a:rPr>
              <a:t>-</a:t>
            </a:r>
            <a:r>
              <a:rPr lang="sv-S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vill forma människor till att allt mer öppna sig för Jesus Kristus och hans evangelium om befriande frälsning. </a:t>
            </a:r>
            <a:endParaRPr lang="sv-S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sv-SE" sz="1800" dirty="0">
                <a:solidFill>
                  <a:srgbClr val="5B9BD5"/>
                </a:solidFill>
                <a:latin typeface="Calibri" panose="020F0502020204030204" pitchFamily="34" charset="0"/>
                <a:cs typeface="Calibri" panose="020F0502020204030204" pitchFamily="34" charset="0"/>
              </a:rPr>
              <a:t>- </a:t>
            </a:r>
            <a:r>
              <a:rPr lang="sv-SE" sz="18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Den vill leda till ett äkta möte med honom och till beslutet att följa honom på hans livsväg (75)</a:t>
            </a:r>
          </a:p>
          <a:p>
            <a:r>
              <a:rPr lang="sv-SE"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sv-S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Mötet med Kristus involverar hela människan: hjärta, tankar, sinnen. Det har inte endast med tankarna att göra, utan även med kroppen och framför allt med hjärtat. </a:t>
            </a:r>
            <a:r>
              <a:rPr lang="sv-SE" sz="1800" dirty="0">
                <a:solidFill>
                  <a:schemeClr val="tx1"/>
                </a:solidFill>
                <a:latin typeface="Calibri" panose="020F0502020204030204" pitchFamily="34" charset="0"/>
                <a:ea typeface="Calibri" panose="020F0502020204030204" pitchFamily="34" charset="0"/>
                <a:cs typeface="Calibri" panose="020F0502020204030204" pitchFamily="34" charset="0"/>
              </a:rPr>
              <a:t>(76)</a:t>
            </a:r>
            <a:endParaRPr lang="sv-S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100" name="Picture 4" descr="Katolska kyrkan i Sverige">
            <a:hlinkClick r:id="rId3" tooltip="Besök www.kpn.se"/>
            <a:extLst>
              <a:ext uri="{FF2B5EF4-FFF2-40B4-BE49-F238E27FC236}">
                <a16:creationId xmlns:a16="http://schemas.microsoft.com/office/drawing/2014/main" id="{E5AD6037-1B32-48C6-A82C-232FBAFAB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08" y="5638864"/>
            <a:ext cx="1454126" cy="36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6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D150C0-BA9B-4F56-8C9D-16EC4C83AE7D}"/>
              </a:ext>
            </a:extLst>
          </p:cNvPr>
          <p:cNvSpPr>
            <a:spLocks noGrp="1"/>
          </p:cNvSpPr>
          <p:nvPr>
            <p:ph type="title"/>
          </p:nvPr>
        </p:nvSpPr>
        <p:spPr/>
        <p:txBody>
          <a:bodyPr/>
          <a:lstStyle/>
          <a:p>
            <a:r>
              <a:rPr lang="sv-SE" dirty="0"/>
              <a:t>Katekesens uppgifter</a:t>
            </a:r>
          </a:p>
        </p:txBody>
      </p:sp>
      <p:sp>
        <p:nvSpPr>
          <p:cNvPr id="4" name="Platshållare för innehåll 3">
            <a:extLst>
              <a:ext uri="{FF2B5EF4-FFF2-40B4-BE49-F238E27FC236}">
                <a16:creationId xmlns:a16="http://schemas.microsoft.com/office/drawing/2014/main" id="{8491896B-C81F-401D-99F4-9340C8CEBF7E}"/>
              </a:ext>
            </a:extLst>
          </p:cNvPr>
          <p:cNvSpPr>
            <a:spLocks noGrp="1"/>
          </p:cNvSpPr>
          <p:nvPr>
            <p:ph sz="half" idx="2"/>
          </p:nvPr>
        </p:nvSpPr>
        <p:spPr/>
        <p:txBody>
          <a:bodyPr>
            <a:normAutofit/>
          </a:bodyPr>
          <a:lstStyle/>
          <a:p>
            <a:pPr marL="0" lvl="0" indent="0">
              <a:lnSpc>
                <a:spcPct val="107000"/>
              </a:lnSpc>
              <a:buNone/>
            </a:pPr>
            <a:r>
              <a:rPr lang="sv-S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Berätta om Jesus</a:t>
            </a:r>
            <a:r>
              <a:rPr lang="sv-S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sv-S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a:t>
            </a:r>
            <a:r>
              <a:rPr lang="sv-SE" dirty="0">
                <a:solidFill>
                  <a:srgbClr val="0070C0"/>
                </a:solidFill>
                <a:latin typeface="Calibri" panose="020F0502020204030204" pitchFamily="34" charset="0"/>
                <a:ea typeface="Calibri" panose="020F0502020204030204" pitchFamily="34" charset="0"/>
                <a:cs typeface="Times New Roman" panose="02020603050405020304" pitchFamily="18" charset="0"/>
              </a:rPr>
              <a:t>Fira liturgin</a:t>
            </a:r>
            <a:endParaRPr lang="sv-S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sv-S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Älska din nästa</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sv-S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 </a:t>
            </a:r>
            <a:r>
              <a:rPr lang="sv-SE" dirty="0">
                <a:solidFill>
                  <a:srgbClr val="0070C0"/>
                </a:solidFill>
                <a:latin typeface="Calibri" panose="020F0502020204030204" pitchFamily="34" charset="0"/>
                <a:ea typeface="Calibri" panose="020F0502020204030204" pitchFamily="34" charset="0"/>
                <a:cs typeface="Times New Roman" panose="02020603050405020304" pitchFamily="18" charset="0"/>
              </a:rPr>
              <a:t>Be</a:t>
            </a:r>
            <a:endParaRPr lang="sv-S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sv-S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Bygg gemenskap </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t>(79-89)</a:t>
            </a:r>
          </a:p>
        </p:txBody>
      </p:sp>
      <p:pic>
        <p:nvPicPr>
          <p:cNvPr id="10" name="Platshållare för innehåll 9">
            <a:extLst>
              <a:ext uri="{FF2B5EF4-FFF2-40B4-BE49-F238E27FC236}">
                <a16:creationId xmlns:a16="http://schemas.microsoft.com/office/drawing/2014/main" id="{33351A30-2B61-4792-9D65-D01C81F7F66A}"/>
              </a:ext>
            </a:extLst>
          </p:cNvPr>
          <p:cNvPicPr>
            <a:picLocks noGrp="1" noChangeAspect="1"/>
          </p:cNvPicPr>
          <p:nvPr>
            <p:ph sz="half" idx="1"/>
          </p:nvPr>
        </p:nvPicPr>
        <p:blipFill>
          <a:blip r:embed="rId2"/>
          <a:stretch>
            <a:fillRect/>
          </a:stretch>
        </p:blipFill>
        <p:spPr>
          <a:xfrm>
            <a:off x="676275" y="2327929"/>
            <a:ext cx="4664075" cy="3108605"/>
          </a:xfrm>
        </p:spPr>
      </p:pic>
      <p:pic>
        <p:nvPicPr>
          <p:cNvPr id="5122" name="Picture 2" descr="Katolska kyrkan i Sverige">
            <a:hlinkClick r:id="rId3" tooltip="Besök www.kpn.se"/>
            <a:extLst>
              <a:ext uri="{FF2B5EF4-FFF2-40B4-BE49-F238E27FC236}">
                <a16:creationId xmlns:a16="http://schemas.microsoft.com/office/drawing/2014/main" id="{613E0E5B-9021-4364-8827-FB4DC07AA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91" y="5709347"/>
            <a:ext cx="1498600" cy="37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14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5B7968-65BC-4C37-8D17-CEF87D7925A0}"/>
              </a:ext>
            </a:extLst>
          </p:cNvPr>
          <p:cNvSpPr>
            <a:spLocks noGrp="1"/>
          </p:cNvSpPr>
          <p:nvPr>
            <p:ph type="title"/>
          </p:nvPr>
        </p:nvSpPr>
        <p:spPr/>
        <p:txBody>
          <a:bodyPr/>
          <a:lstStyle/>
          <a:p>
            <a:r>
              <a:rPr lang="sv-SE" dirty="0"/>
              <a:t>Katekesens källor</a:t>
            </a:r>
          </a:p>
        </p:txBody>
      </p:sp>
      <p:sp>
        <p:nvSpPr>
          <p:cNvPr id="4" name="Platshållare för innehåll 3">
            <a:extLst>
              <a:ext uri="{FF2B5EF4-FFF2-40B4-BE49-F238E27FC236}">
                <a16:creationId xmlns:a16="http://schemas.microsoft.com/office/drawing/2014/main" id="{989E44E6-7C44-4341-8B2D-E5E92E2CB837}"/>
              </a:ext>
            </a:extLst>
          </p:cNvPr>
          <p:cNvSpPr>
            <a:spLocks noGrp="1"/>
          </p:cNvSpPr>
          <p:nvPr>
            <p:ph sz="half" idx="2"/>
          </p:nvPr>
        </p:nvSpPr>
        <p:spPr>
          <a:xfrm>
            <a:off x="6011330" y="1856206"/>
            <a:ext cx="4663440" cy="3909255"/>
          </a:xfrm>
        </p:spPr>
        <p:txBody>
          <a:bodyPr>
            <a:normAutofit fontScale="70000" lnSpcReduction="20000"/>
          </a:bodyPr>
          <a:lstStyle/>
          <a:p>
            <a:pPr marL="342900" lvl="0" indent="-342900">
              <a:lnSpc>
                <a:spcPct val="107000"/>
              </a:lnSpc>
              <a:buFont typeface="Calibri" panose="020F0502020204030204" pitchFamily="34" charset="0"/>
              <a:buChar char="-"/>
            </a:pP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Bibeln</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och </a:t>
            </a: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Traditionen</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(91)</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Läroämbetet</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tjänar Guds ord och Guds folk (93) Sanningen förblir densamma, men vi förstår den bättre och bättre (94)</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Liturgin</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huvuduppgift är att låta människor erfara Guds kärlek (95)</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Helgonen</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och martyrerna är trovärdiga vittnen och lärare i tron (99)</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Calibri" panose="020F0502020204030204" pitchFamily="34" charset="0"/>
              <a:buChar char="-"/>
            </a:pPr>
            <a:r>
              <a:rPr lang="sv-SE"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Visdom i </a:t>
            </a:r>
            <a:r>
              <a:rPr lang="sv-SE"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teologin</a:t>
            </a:r>
            <a:r>
              <a:rPr lang="sv-SE"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dogmatik, moralteologi, fundamentalteologi, teologi kring spiritualitet, </a:t>
            </a:r>
            <a:r>
              <a:rPr lang="sv-SE"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kateketik</a:t>
            </a:r>
            <a:r>
              <a:rPr lang="sv-SE"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pastoralteologi och religionspedagogik, kommunikationsvetenskap (101) Guds uppenbarelse går bortom människans förmåga att förstå den (101)</a:t>
            </a:r>
          </a:p>
          <a:p>
            <a:pPr marL="342900" indent="-342900">
              <a:lnSpc>
                <a:spcPct val="107000"/>
              </a:lnSpc>
              <a:spcAft>
                <a:spcPts val="800"/>
              </a:spcAft>
              <a:buFont typeface="Calibri" panose="020F0502020204030204" pitchFamily="34" charset="0"/>
              <a:buChar char="-"/>
            </a:pPr>
            <a:r>
              <a:rPr lang="sv-SE"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Kristen</a:t>
            </a:r>
            <a:r>
              <a:rPr lang="sv-SE"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kultur – en enande kraft (103)</a:t>
            </a:r>
          </a:p>
          <a:p>
            <a:pPr marL="342900" indent="-342900">
              <a:lnSpc>
                <a:spcPct val="107000"/>
              </a:lnSpc>
              <a:spcAft>
                <a:spcPts val="800"/>
              </a:spcAft>
              <a:buFont typeface="Calibri" panose="020F0502020204030204" pitchFamily="34" charset="0"/>
              <a:buChar char="-"/>
            </a:pPr>
            <a:r>
              <a:rPr lang="sv-SE"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Skönhetens</a:t>
            </a:r>
            <a:r>
              <a:rPr lang="sv-SE"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väg (106)</a:t>
            </a:r>
            <a:endParaRPr lang="sv-SE" sz="18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pic>
        <p:nvPicPr>
          <p:cNvPr id="6146" name="Picture 2" descr="Katolska kyrkan i Sverige">
            <a:hlinkClick r:id="rId2" tooltip="Besök www.kpn.se"/>
            <a:extLst>
              <a:ext uri="{FF2B5EF4-FFF2-40B4-BE49-F238E27FC236}">
                <a16:creationId xmlns:a16="http://schemas.microsoft.com/office/drawing/2014/main" id="{B1DA681C-A1D0-43ED-871A-C2BACDAD5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 y="5765462"/>
            <a:ext cx="1744265" cy="440427"/>
          </a:xfrm>
          <a:prstGeom prst="rect">
            <a:avLst/>
          </a:prstGeom>
          <a:noFill/>
          <a:extLst>
            <a:ext uri="{909E8E84-426E-40DD-AFC4-6F175D3DCCD1}">
              <a14:hiddenFill xmlns:a14="http://schemas.microsoft.com/office/drawing/2010/main">
                <a:solidFill>
                  <a:srgbClr val="FFFFFF"/>
                </a:solidFill>
              </a14:hiddenFill>
            </a:ext>
          </a:extLst>
        </p:spPr>
      </p:pic>
      <p:pic>
        <p:nvPicPr>
          <p:cNvPr id="16" name="Platshållare för innehåll 15">
            <a:extLst>
              <a:ext uri="{FF2B5EF4-FFF2-40B4-BE49-F238E27FC236}">
                <a16:creationId xmlns:a16="http://schemas.microsoft.com/office/drawing/2014/main" id="{653EB656-46F8-4573-948B-386CAE602382}"/>
              </a:ext>
            </a:extLst>
          </p:cNvPr>
          <p:cNvPicPr>
            <a:picLocks noGrp="1" noChangeAspect="1"/>
          </p:cNvPicPr>
          <p:nvPr>
            <p:ph sz="half" idx="1"/>
          </p:nvPr>
        </p:nvPicPr>
        <p:blipFill>
          <a:blip r:embed="rId4"/>
          <a:stretch>
            <a:fillRect/>
          </a:stretch>
        </p:blipFill>
        <p:spPr>
          <a:xfrm>
            <a:off x="1517230" y="1973504"/>
            <a:ext cx="2812795" cy="3767137"/>
          </a:xfrm>
        </p:spPr>
      </p:pic>
    </p:spTree>
    <p:extLst>
      <p:ext uri="{BB962C8B-B14F-4D97-AF65-F5344CB8AC3E}">
        <p14:creationId xmlns:p14="http://schemas.microsoft.com/office/powerpoint/2010/main" val="176108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D4C9C0-97F9-4BA2-84E1-BE4127E27F3F}"/>
              </a:ext>
            </a:extLst>
          </p:cNvPr>
          <p:cNvSpPr>
            <a:spLocks noGrp="1"/>
          </p:cNvSpPr>
          <p:nvPr>
            <p:ph type="title"/>
          </p:nvPr>
        </p:nvSpPr>
        <p:spPr/>
        <p:txBody>
          <a:bodyPr/>
          <a:lstStyle/>
          <a:p>
            <a:r>
              <a:rPr lang="sv-SE" dirty="0"/>
              <a:t>”Skönhetens väg” i katekesen</a:t>
            </a:r>
          </a:p>
        </p:txBody>
      </p:sp>
      <p:pic>
        <p:nvPicPr>
          <p:cNvPr id="6" name="Platshållare för innehåll 5">
            <a:extLst>
              <a:ext uri="{FF2B5EF4-FFF2-40B4-BE49-F238E27FC236}">
                <a16:creationId xmlns:a16="http://schemas.microsoft.com/office/drawing/2014/main" id="{3BAC6CCE-ACE1-469A-9437-9D6F90A98F80}"/>
              </a:ext>
            </a:extLst>
          </p:cNvPr>
          <p:cNvPicPr>
            <a:picLocks noGrp="1" noChangeAspect="1"/>
          </p:cNvPicPr>
          <p:nvPr>
            <p:ph sz="half" idx="1"/>
          </p:nvPr>
        </p:nvPicPr>
        <p:blipFill>
          <a:blip r:embed="rId2"/>
          <a:stretch>
            <a:fillRect/>
          </a:stretch>
        </p:blipFill>
        <p:spPr>
          <a:xfrm>
            <a:off x="1339273" y="1697471"/>
            <a:ext cx="3020291" cy="4067991"/>
          </a:xfrm>
        </p:spPr>
      </p:pic>
      <p:sp>
        <p:nvSpPr>
          <p:cNvPr id="4" name="Platshållare för innehåll 3">
            <a:extLst>
              <a:ext uri="{FF2B5EF4-FFF2-40B4-BE49-F238E27FC236}">
                <a16:creationId xmlns:a16="http://schemas.microsoft.com/office/drawing/2014/main" id="{B92FD36F-BE1D-4E40-899F-C0FC239E3796}"/>
              </a:ext>
            </a:extLst>
          </p:cNvPr>
          <p:cNvSpPr>
            <a:spLocks noGrp="1"/>
          </p:cNvSpPr>
          <p:nvPr>
            <p:ph sz="half" idx="2"/>
          </p:nvPr>
        </p:nvSpPr>
        <p:spPr>
          <a:xfrm>
            <a:off x="6034578" y="1998134"/>
            <a:ext cx="4663440" cy="3767328"/>
          </a:xfrm>
        </p:spPr>
        <p:txBody>
          <a:bodyPr>
            <a:normAutofit fontScale="55000" lnSpcReduction="20000"/>
          </a:bodyPr>
          <a:lstStyle/>
          <a:p>
            <a:r>
              <a:rPr lang="sv-SE" dirty="0"/>
              <a:t>- Gud är allt det vackra och skönas källa (106)</a:t>
            </a:r>
          </a:p>
          <a:p>
            <a:r>
              <a:rPr lang="sv-SE" dirty="0"/>
              <a:t>- Bilder har spelat stor roll i katekesens historia, de kan förmedla trons sanning (209)</a:t>
            </a:r>
          </a:p>
          <a:p>
            <a:r>
              <a:rPr lang="sv-SE" dirty="0"/>
              <a:t>- Musiken kan öppna våra hjärtan för det gudomliga (211)</a:t>
            </a:r>
          </a:p>
          <a:p>
            <a:r>
              <a:rPr lang="sv-SE" dirty="0"/>
              <a:t>- Kyrkan är öppen för alla konstarter i katekesen: film, teater, litteratur, inte minst när människor själva får bli delaktiga i det kulturella uttrycket (212)</a:t>
            </a:r>
          </a:p>
          <a:p>
            <a:r>
              <a:rPr lang="sv-SE" dirty="0"/>
              <a:t>- De konstnärliga uttrycken är viktiga i katekesen för att förhindra att katekesen blir intellektualiserad (212)</a:t>
            </a:r>
          </a:p>
          <a:p>
            <a:r>
              <a:rPr lang="sv-SE" dirty="0"/>
              <a:t>-Allt vackert kan leda till ett möte med Gud. (108)</a:t>
            </a:r>
          </a:p>
          <a:p>
            <a:r>
              <a:rPr lang="sv-SE" dirty="0"/>
              <a:t>Det vore klokt om all katekes gav akt på ”skönhetens väg”, (via </a:t>
            </a:r>
            <a:r>
              <a:rPr lang="sv-SE" dirty="0" err="1"/>
              <a:t>pulchritudinis</a:t>
            </a:r>
            <a:r>
              <a:rPr lang="sv-SE" dirty="0"/>
              <a:t>). (108)</a:t>
            </a:r>
          </a:p>
          <a:p>
            <a:r>
              <a:rPr lang="sv-SE" dirty="0"/>
              <a:t>Evangelisationens väg är skönhetens väg, och därför är varje form av skönhet en källa för katekesen. (109)</a:t>
            </a:r>
          </a:p>
          <a:p>
            <a:r>
              <a:rPr lang="sv-SE" dirty="0"/>
              <a:t>Skönheten är alltid och oskiljaktigt förbunden med godheten och sanningen. När vi betraktar skönhet fylls vi därför av känslor som glädje, välbehag, ömsinthet, fulländning och mening, och öppnar oss för det transcendenta. (109)</a:t>
            </a:r>
          </a:p>
          <a:p>
            <a:endParaRPr lang="sv-SE" dirty="0"/>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6498" y="5765462"/>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01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16C100-DAF9-40BA-9DD0-5275E2835C16}"/>
              </a:ext>
            </a:extLst>
          </p:cNvPr>
          <p:cNvSpPr>
            <a:spLocks noGrp="1"/>
          </p:cNvSpPr>
          <p:nvPr>
            <p:ph type="title"/>
          </p:nvPr>
        </p:nvSpPr>
        <p:spPr/>
        <p:txBody>
          <a:bodyPr/>
          <a:lstStyle/>
          <a:p>
            <a:r>
              <a:rPr lang="sv-SE" dirty="0"/>
              <a:t>Kateketen – en andlig medvandrare</a:t>
            </a:r>
          </a:p>
        </p:txBody>
      </p:sp>
      <p:pic>
        <p:nvPicPr>
          <p:cNvPr id="14" name="Platshållare för innehåll 13">
            <a:extLst>
              <a:ext uri="{FF2B5EF4-FFF2-40B4-BE49-F238E27FC236}">
                <a16:creationId xmlns:a16="http://schemas.microsoft.com/office/drawing/2014/main" id="{01ECE218-D4ED-46F7-B358-0519B2446061}"/>
              </a:ext>
            </a:extLst>
          </p:cNvPr>
          <p:cNvPicPr>
            <a:picLocks noGrp="1" noChangeAspect="1"/>
          </p:cNvPicPr>
          <p:nvPr>
            <p:ph sz="half" idx="1"/>
          </p:nvPr>
        </p:nvPicPr>
        <p:blipFill>
          <a:blip r:embed="rId2"/>
          <a:stretch>
            <a:fillRect/>
          </a:stretch>
        </p:blipFill>
        <p:spPr>
          <a:xfrm>
            <a:off x="1517230" y="2091267"/>
            <a:ext cx="2208050" cy="3318933"/>
          </a:xfrm>
        </p:spPr>
      </p:pic>
      <p:sp>
        <p:nvSpPr>
          <p:cNvPr id="4" name="Platshållare för innehåll 3">
            <a:extLst>
              <a:ext uri="{FF2B5EF4-FFF2-40B4-BE49-F238E27FC236}">
                <a16:creationId xmlns:a16="http://schemas.microsoft.com/office/drawing/2014/main" id="{31BAE846-F97B-4DC8-8D05-71D042C298D5}"/>
              </a:ext>
            </a:extLst>
          </p:cNvPr>
          <p:cNvSpPr>
            <a:spLocks noGrp="1"/>
          </p:cNvSpPr>
          <p:nvPr>
            <p:ph sz="half" idx="2"/>
          </p:nvPr>
        </p:nvSpPr>
        <p:spPr/>
        <p:txBody>
          <a:bodyPr>
            <a:normAutofit fontScale="62500" lnSpcReduction="20000"/>
          </a:bodyPr>
          <a:lstStyle/>
          <a:p>
            <a:r>
              <a:rPr lang="sv-SE" dirty="0">
                <a:latin typeface="Calibri" panose="020F0502020204030204" pitchFamily="34" charset="0"/>
                <a:cs typeface="Calibri" panose="020F0502020204030204" pitchFamily="34" charset="0"/>
              </a:rPr>
              <a:t>- Först och främst vittnen med sitt liv (110)</a:t>
            </a:r>
          </a:p>
          <a:p>
            <a:r>
              <a:rPr lang="sv-SE" dirty="0">
                <a:latin typeface="Calibri" panose="020F0502020204030204" pitchFamily="34" charset="0"/>
                <a:cs typeface="Calibri" panose="020F0502020204030204" pitchFamily="34" charset="0"/>
              </a:rPr>
              <a:t>- Lekmannakateketer är särskilt trovärdiga eftersom de lever tron i sitt liv (121)</a:t>
            </a:r>
          </a:p>
          <a:p>
            <a:r>
              <a:rPr lang="sv-SE" dirty="0">
                <a:latin typeface="Calibri" panose="020F0502020204030204" pitchFamily="34" charset="0"/>
                <a:cs typeface="Calibri" panose="020F0502020204030204" pitchFamily="34" charset="0"/>
              </a:rPr>
              <a:t>- Alla döpta är kallade att sprida evangeliet, men kateketen har en särskild uppgift/ kallelse (110)</a:t>
            </a:r>
          </a:p>
          <a:p>
            <a:endParaRPr lang="sv-SE" dirty="0">
              <a:latin typeface="Calibri" panose="020F0502020204030204" pitchFamily="34" charset="0"/>
              <a:cs typeface="Calibri" panose="020F0502020204030204" pitchFamily="34" charset="0"/>
            </a:endParaRPr>
          </a:p>
          <a:p>
            <a:pPr marL="342900" lvl="0" indent="-342900">
              <a:lnSpc>
                <a:spcPct val="150000"/>
              </a:lnSpc>
              <a:spcAft>
                <a:spcPts val="1200"/>
              </a:spcAft>
              <a:buFont typeface="Arial" panose="020B0604020202020204" pitchFamily="34" charset="0"/>
              <a:buChar char="•"/>
              <a:tabLst>
                <a:tab pos="152400" algn="l"/>
              </a:tabLst>
            </a:pPr>
            <a:r>
              <a:rPr lang="sv-SE" sz="1900" i="1" kern="150" dirty="0">
                <a:solidFill>
                  <a:srgbClr val="000000"/>
                </a:solidFill>
                <a:effectLst/>
                <a:latin typeface="OpenSymbol"/>
                <a:ea typeface="OpenSymbol"/>
                <a:cs typeface="Times New Roman" panose="02020603050405020304" pitchFamily="18" charset="0"/>
              </a:rPr>
              <a:t>En andlig medvandrare</a:t>
            </a:r>
            <a:r>
              <a:rPr lang="sv-SE" sz="1900" kern="150" dirty="0">
                <a:solidFill>
                  <a:srgbClr val="000000"/>
                </a:solidFill>
                <a:effectLst/>
                <a:latin typeface="OpenSymbol"/>
                <a:ea typeface="OpenSymbol"/>
                <a:cs typeface="Times New Roman" panose="02020603050405020304" pitchFamily="18" charset="0"/>
              </a:rPr>
              <a:t>. Kateketen är en god andlig medvandrare, har pedagogisk kompetens och är en god lyssnare som förstår sig på den mänskliga mognadsprocessen. Kateketen är en tålmodig följeslagare som förstår vikten av att gå långsamt fram, i följsamhet mot Anden, på vägen mot ett moget kristet liv och mot Gud. Kateketen vet att människor går igenom glädjeämnen och förhoppningar, bedrövelse och ångest, och förstår hur dessa känslor och upplevelser kan relateras till Jesu evangelium. (113)</a:t>
            </a:r>
            <a:endParaRPr lang="sv-SE" sz="1900" kern="150" dirty="0">
              <a:effectLst/>
              <a:latin typeface="Times New Roman" panose="02020603050405020304" pitchFamily="18" charset="0"/>
              <a:ea typeface="SimSun" panose="02010600030101010101" pitchFamily="2" charset="-122"/>
              <a:cs typeface="Lucida Sans" panose="020B0602030504020204" pitchFamily="34" charset="0"/>
            </a:endParaRPr>
          </a:p>
          <a:p>
            <a:endParaRPr lang="sv-SE" dirty="0">
              <a:latin typeface="Calibri" panose="020F0502020204030204" pitchFamily="34" charset="0"/>
              <a:cs typeface="Calibri" panose="020F0502020204030204" pitchFamily="34" charset="0"/>
            </a:endParaRPr>
          </a:p>
        </p:txBody>
      </p:sp>
      <p:pic>
        <p:nvPicPr>
          <p:cNvPr id="15"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2012" y="5681133"/>
            <a:ext cx="1644121" cy="40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36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D30E4A-7AA4-4A4C-9D51-49C97249AC85}"/>
              </a:ext>
            </a:extLst>
          </p:cNvPr>
          <p:cNvSpPr>
            <a:spLocks noGrp="1"/>
          </p:cNvSpPr>
          <p:nvPr>
            <p:ph type="title"/>
          </p:nvPr>
        </p:nvSpPr>
        <p:spPr/>
        <p:txBody>
          <a:bodyPr/>
          <a:lstStyle/>
          <a:p>
            <a:r>
              <a:rPr lang="sv-SE" dirty="0"/>
              <a:t>Kateketens fortbildning och kateketgruppen	</a:t>
            </a:r>
          </a:p>
        </p:txBody>
      </p:sp>
      <p:pic>
        <p:nvPicPr>
          <p:cNvPr id="6" name="Platshållare för innehåll 5">
            <a:extLst>
              <a:ext uri="{FF2B5EF4-FFF2-40B4-BE49-F238E27FC236}">
                <a16:creationId xmlns:a16="http://schemas.microsoft.com/office/drawing/2014/main" id="{5FD42D7D-E9C0-4E53-84B9-FA4889D4371D}"/>
              </a:ext>
            </a:extLst>
          </p:cNvPr>
          <p:cNvPicPr>
            <a:picLocks noGrp="1" noChangeAspect="1"/>
          </p:cNvPicPr>
          <p:nvPr>
            <p:ph sz="half" idx="1"/>
          </p:nvPr>
        </p:nvPicPr>
        <p:blipFill>
          <a:blip r:embed="rId2"/>
          <a:stretch>
            <a:fillRect/>
          </a:stretch>
        </p:blipFill>
        <p:spPr>
          <a:xfrm>
            <a:off x="1140353" y="2133203"/>
            <a:ext cx="4527373" cy="3395530"/>
          </a:xfrm>
        </p:spPr>
      </p:pic>
      <p:sp>
        <p:nvSpPr>
          <p:cNvPr id="4" name="Platshållare för innehåll 3">
            <a:extLst>
              <a:ext uri="{FF2B5EF4-FFF2-40B4-BE49-F238E27FC236}">
                <a16:creationId xmlns:a16="http://schemas.microsoft.com/office/drawing/2014/main" id="{67DE5D75-A3DB-49F5-94A9-972796A1670F}"/>
              </a:ext>
            </a:extLst>
          </p:cNvPr>
          <p:cNvSpPr>
            <a:spLocks noGrp="1"/>
          </p:cNvSpPr>
          <p:nvPr>
            <p:ph sz="half" idx="2"/>
          </p:nvPr>
        </p:nvSpPr>
        <p:spPr/>
        <p:txBody>
          <a:bodyPr>
            <a:normAutofit fontScale="62500" lnSpcReduction="20000"/>
          </a:bodyPr>
          <a:lstStyle/>
          <a:p>
            <a:r>
              <a:rPr lang="sv-SE" dirty="0"/>
              <a:t>- Kateketers fortbildning är en ständig process som vill förvandla hela människan för att nå hjärtat och som bör ske i gemenskap i </a:t>
            </a:r>
            <a:r>
              <a:rPr lang="sv-SE" dirty="0">
                <a:solidFill>
                  <a:srgbClr val="7030A0"/>
                </a:solidFill>
              </a:rPr>
              <a:t>kateketgruppen</a:t>
            </a:r>
            <a:r>
              <a:rPr lang="sv-SE" dirty="0"/>
              <a:t> (131-2)</a:t>
            </a:r>
          </a:p>
          <a:p>
            <a:r>
              <a:rPr lang="sv-SE" dirty="0"/>
              <a:t>- Viktigt att kateketen förstår att hon/han har kyrkans uppdrag (132)</a:t>
            </a:r>
          </a:p>
          <a:p>
            <a:r>
              <a:rPr lang="sv-SE" dirty="0"/>
              <a:t>- Behöver kunskap om Bibeln, bönen, sakramenten, kyrkans historia… (144)</a:t>
            </a:r>
          </a:p>
          <a:p>
            <a:r>
              <a:rPr lang="sv-SE" dirty="0"/>
              <a:t>- ha kunskap i humaniora, pedagogik, psykologi… (147)</a:t>
            </a:r>
          </a:p>
          <a:p>
            <a:r>
              <a:rPr lang="sv-SE" dirty="0"/>
              <a:t>- Måste respektera att den som tar emot tron är en fri person i vilken den helige Ande redan är verksam och ett aktivt subjekt som själv väljer (148)</a:t>
            </a:r>
          </a:p>
          <a:p>
            <a:r>
              <a:rPr lang="sv-SE" dirty="0"/>
              <a:t>- Visa att tron står i överensstämmelse med förnuftet (145)</a:t>
            </a:r>
          </a:p>
          <a:p>
            <a:r>
              <a:rPr lang="sv-SE" dirty="0"/>
              <a:t>- Måste kunna bygga levande gemenskaper (150)</a:t>
            </a:r>
          </a:p>
          <a:p>
            <a:endParaRPr lang="sv-SE" dirty="0"/>
          </a:p>
        </p:txBody>
      </p:sp>
      <p:pic>
        <p:nvPicPr>
          <p:cNvPr id="8"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7224" y="5698067"/>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33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136200-D062-4CCB-B29F-56DA6ED96E5E}"/>
              </a:ext>
            </a:extLst>
          </p:cNvPr>
          <p:cNvSpPr>
            <a:spLocks noGrp="1"/>
          </p:cNvSpPr>
          <p:nvPr>
            <p:ph type="title"/>
          </p:nvPr>
        </p:nvSpPr>
        <p:spPr/>
        <p:txBody>
          <a:bodyPr/>
          <a:lstStyle/>
          <a:p>
            <a:r>
              <a:rPr lang="sv-SE" dirty="0"/>
              <a:t>Trons pedagogik= KÄRLEK</a:t>
            </a:r>
          </a:p>
        </p:txBody>
      </p:sp>
      <p:sp>
        <p:nvSpPr>
          <p:cNvPr id="4" name="Platshållare för innehåll 3">
            <a:extLst>
              <a:ext uri="{FF2B5EF4-FFF2-40B4-BE49-F238E27FC236}">
                <a16:creationId xmlns:a16="http://schemas.microsoft.com/office/drawing/2014/main" id="{FE3C69AC-1D7D-49DC-ADD8-BFD6A35CE137}"/>
              </a:ext>
            </a:extLst>
          </p:cNvPr>
          <p:cNvSpPr>
            <a:spLocks noGrp="1"/>
          </p:cNvSpPr>
          <p:nvPr>
            <p:ph sz="half" idx="2"/>
          </p:nvPr>
        </p:nvSpPr>
        <p:spPr/>
        <p:txBody>
          <a:bodyPr>
            <a:normAutofit fontScale="77500" lnSpcReduction="20000"/>
          </a:bodyPr>
          <a:lstStyle/>
          <a:p>
            <a:r>
              <a:rPr lang="sv-SE" dirty="0"/>
              <a:t>- Hela uppenbarelsen är Guds pedagogik, ett </a:t>
            </a:r>
            <a:r>
              <a:rPr lang="sv-SE" dirty="0">
                <a:solidFill>
                  <a:srgbClr val="7030A0"/>
                </a:solidFill>
              </a:rPr>
              <a:t>kärlekens</a:t>
            </a:r>
            <a:r>
              <a:rPr lang="sv-SE" dirty="0"/>
              <a:t> initiativ från Gud (157)</a:t>
            </a:r>
          </a:p>
          <a:p>
            <a:r>
              <a:rPr lang="sv-SE" dirty="0"/>
              <a:t>- Jesus talade ett </a:t>
            </a:r>
            <a:r>
              <a:rPr lang="sv-SE" dirty="0">
                <a:solidFill>
                  <a:srgbClr val="7030A0"/>
                </a:solidFill>
              </a:rPr>
              <a:t>kärlekens</a:t>
            </a:r>
            <a:r>
              <a:rPr lang="sv-SE" dirty="0"/>
              <a:t> språk (159)</a:t>
            </a:r>
          </a:p>
          <a:p>
            <a:r>
              <a:rPr lang="sv-SE" dirty="0">
                <a:latin typeface="+mj-lt"/>
              </a:rPr>
              <a:t>- Katekesen gör Guds överflödande </a:t>
            </a:r>
            <a:r>
              <a:rPr lang="sv-SE" dirty="0">
                <a:solidFill>
                  <a:srgbClr val="7030A0"/>
                </a:solidFill>
                <a:latin typeface="+mj-lt"/>
              </a:rPr>
              <a:t>kärlek</a:t>
            </a:r>
            <a:r>
              <a:rPr lang="sv-SE" dirty="0">
                <a:latin typeface="+mj-lt"/>
              </a:rPr>
              <a:t> närvarande (165)</a:t>
            </a:r>
          </a:p>
          <a:p>
            <a:r>
              <a:rPr lang="sv-SE" dirty="0">
                <a:latin typeface="+mj-lt"/>
              </a:rPr>
              <a:t>- Guds pedagogik </a:t>
            </a:r>
            <a:r>
              <a:rPr lang="sv-SE" dirty="0"/>
              <a:t>är en helande dialog, en </a:t>
            </a:r>
            <a:r>
              <a:rPr lang="sv-SE" dirty="0">
                <a:solidFill>
                  <a:srgbClr val="7030A0"/>
                </a:solidFill>
              </a:rPr>
              <a:t>kärleksrelation.</a:t>
            </a:r>
            <a:r>
              <a:rPr lang="sv-SE" dirty="0"/>
              <a:t> Guds </a:t>
            </a:r>
            <a:r>
              <a:rPr lang="sv-SE" dirty="0">
                <a:solidFill>
                  <a:srgbClr val="7030A0"/>
                </a:solidFill>
              </a:rPr>
              <a:t>kärlek</a:t>
            </a:r>
            <a:r>
              <a:rPr lang="sv-SE" dirty="0"/>
              <a:t> är alltings yttersta orsak (165)</a:t>
            </a:r>
          </a:p>
          <a:p>
            <a:r>
              <a:rPr lang="sv-SE" dirty="0"/>
              <a:t>- Den dogmatiska sanningen får inte förkunnas utan Kristi brinnande </a:t>
            </a:r>
            <a:r>
              <a:rPr lang="sv-SE" dirty="0">
                <a:solidFill>
                  <a:srgbClr val="7030A0"/>
                </a:solidFill>
              </a:rPr>
              <a:t>kärlek</a:t>
            </a:r>
            <a:r>
              <a:rPr lang="sv-SE" dirty="0"/>
              <a:t> (167)</a:t>
            </a:r>
          </a:p>
          <a:p>
            <a:r>
              <a:rPr lang="sv-SE" dirty="0"/>
              <a:t>- Budskapet ska vara en befrielsens och hoppets budskap för människa, samhälle och hela skapelsen, med det eviga som horisont (173)</a:t>
            </a:r>
            <a:r>
              <a:rPr lang="sv-SE" dirty="0">
                <a:latin typeface="+mj-lt"/>
                <a:ea typeface="Calibri" panose="020F0502020204030204" pitchFamily="34" charset="0"/>
                <a:cs typeface="Arial" panose="020B0604020202020204" pitchFamily="34" charset="0"/>
              </a:rPr>
              <a:t> </a:t>
            </a:r>
          </a:p>
          <a:p>
            <a:endParaRPr lang="sv-SE" dirty="0"/>
          </a:p>
        </p:txBody>
      </p:sp>
      <p:pic>
        <p:nvPicPr>
          <p:cNvPr id="7" name="Picture 2" descr="Katolska kyrkan i Sverige">
            <a:hlinkClick r:id="rId2" tooltip="Besök www.kpn.se"/>
            <a:extLst>
              <a:ext uri="{FF2B5EF4-FFF2-40B4-BE49-F238E27FC236}">
                <a16:creationId xmlns:a16="http://schemas.microsoft.com/office/drawing/2014/main" id="{B1DA681C-A1D0-43ED-871A-C2BACDAD5A6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7224" y="5765462"/>
            <a:ext cx="2085975" cy="5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latshållare för innehåll 8">
            <a:extLst>
              <a:ext uri="{FF2B5EF4-FFF2-40B4-BE49-F238E27FC236}">
                <a16:creationId xmlns:a16="http://schemas.microsoft.com/office/drawing/2014/main" id="{3A31F7CB-8DAD-91D8-1B70-BF003FA66D2B}"/>
              </a:ext>
            </a:extLst>
          </p:cNvPr>
          <p:cNvPicPr>
            <a:picLocks noGrp="1" noChangeAspect="1"/>
          </p:cNvPicPr>
          <p:nvPr>
            <p:ph sz="half" idx="1"/>
          </p:nvPr>
        </p:nvPicPr>
        <p:blipFill>
          <a:blip r:embed="rId4"/>
          <a:stretch>
            <a:fillRect/>
          </a:stretch>
        </p:blipFill>
        <p:spPr>
          <a:xfrm>
            <a:off x="1598612" y="2358231"/>
            <a:ext cx="2819400" cy="3048000"/>
          </a:xfrm>
        </p:spPr>
      </p:pic>
    </p:spTree>
    <p:extLst>
      <p:ext uri="{BB962C8B-B14F-4D97-AF65-F5344CB8AC3E}">
        <p14:creationId xmlns:p14="http://schemas.microsoft.com/office/powerpoint/2010/main" val="272849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B590EA-240A-D2EB-143E-3267F9950FAA}"/>
              </a:ext>
            </a:extLst>
          </p:cNvPr>
          <p:cNvSpPr>
            <a:spLocks noGrp="1"/>
          </p:cNvSpPr>
          <p:nvPr>
            <p:ph type="title"/>
          </p:nvPr>
        </p:nvSpPr>
        <p:spPr/>
        <p:txBody>
          <a:bodyPr/>
          <a:lstStyle/>
          <a:p>
            <a:r>
              <a:rPr lang="sv-SE" dirty="0"/>
              <a:t>Katekes - barmhärtighet</a:t>
            </a:r>
          </a:p>
        </p:txBody>
      </p:sp>
      <p:pic>
        <p:nvPicPr>
          <p:cNvPr id="6" name="Platshållare för innehåll 5">
            <a:extLst>
              <a:ext uri="{FF2B5EF4-FFF2-40B4-BE49-F238E27FC236}">
                <a16:creationId xmlns:a16="http://schemas.microsoft.com/office/drawing/2014/main" id="{EA0D76DE-AF46-7EFF-7E1F-767B2B1228AE}"/>
              </a:ext>
            </a:extLst>
          </p:cNvPr>
          <p:cNvPicPr>
            <a:picLocks noGrp="1" noChangeAspect="1"/>
          </p:cNvPicPr>
          <p:nvPr>
            <p:ph sz="half" idx="1"/>
          </p:nvPr>
        </p:nvPicPr>
        <p:blipFill>
          <a:blip r:embed="rId2"/>
          <a:stretch>
            <a:fillRect/>
          </a:stretch>
        </p:blipFill>
        <p:spPr>
          <a:xfrm>
            <a:off x="676275" y="2047825"/>
            <a:ext cx="4664075" cy="3668812"/>
          </a:xfrm>
        </p:spPr>
      </p:pic>
      <p:sp>
        <p:nvSpPr>
          <p:cNvPr id="4" name="Platshållare för innehåll 3">
            <a:extLst>
              <a:ext uri="{FF2B5EF4-FFF2-40B4-BE49-F238E27FC236}">
                <a16:creationId xmlns:a16="http://schemas.microsoft.com/office/drawing/2014/main" id="{F8F7921D-D14B-F3C8-C8E2-8BCA80C9904B}"/>
              </a:ext>
            </a:extLst>
          </p:cNvPr>
          <p:cNvSpPr>
            <a:spLocks noGrp="1"/>
          </p:cNvSpPr>
          <p:nvPr>
            <p:ph sz="half" idx="2"/>
          </p:nvPr>
        </p:nvSpPr>
        <p:spPr/>
        <p:txBody>
          <a:bodyPr>
            <a:normAutofit lnSpcReduction="10000"/>
          </a:bodyPr>
          <a:lstStyle/>
          <a:p>
            <a:r>
              <a:rPr lang="sv-SE" dirty="0"/>
              <a:t>- ”Att utöva barmhärtighet är redan i sig autentisk katekes” (51)</a:t>
            </a:r>
          </a:p>
          <a:p>
            <a:r>
              <a:rPr lang="sv-SE" dirty="0"/>
              <a:t>- ”de karitativa handlingarna är en omistlig del av den kateketiska förkunnelsen. Kärlek är inte endast ett tecken på att evangeliet tagits emot, utan är också i sig en väg till evangeliet.” (74)</a:t>
            </a:r>
          </a:p>
          <a:p>
            <a:r>
              <a:rPr lang="sv-SE" dirty="0"/>
              <a:t>- ”det existerar ingen förkunnelse av tron om denna inte är ett tecken på Guds barmhärtighet” (51)</a:t>
            </a:r>
          </a:p>
        </p:txBody>
      </p:sp>
    </p:spTree>
    <p:extLst>
      <p:ext uri="{BB962C8B-B14F-4D97-AF65-F5344CB8AC3E}">
        <p14:creationId xmlns:p14="http://schemas.microsoft.com/office/powerpoint/2010/main" val="1575525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18CB47-DD88-4AE3-B0DF-EF1E6948C080}"/>
              </a:ext>
            </a:extLst>
          </p:cNvPr>
          <p:cNvSpPr>
            <a:spLocks noGrp="1"/>
          </p:cNvSpPr>
          <p:nvPr>
            <p:ph type="title"/>
          </p:nvPr>
        </p:nvSpPr>
        <p:spPr/>
        <p:txBody>
          <a:bodyPr/>
          <a:lstStyle/>
          <a:p>
            <a:r>
              <a:rPr lang="sv-SE" dirty="0"/>
              <a:t>Katekesens metoder</a:t>
            </a:r>
          </a:p>
        </p:txBody>
      </p:sp>
      <p:pic>
        <p:nvPicPr>
          <p:cNvPr id="6" name="Platshållare för innehåll 5">
            <a:extLst>
              <a:ext uri="{FF2B5EF4-FFF2-40B4-BE49-F238E27FC236}">
                <a16:creationId xmlns:a16="http://schemas.microsoft.com/office/drawing/2014/main" id="{320C3330-6E3E-4B6C-8C98-A67F4384CA2E}"/>
              </a:ext>
            </a:extLst>
          </p:cNvPr>
          <p:cNvPicPr>
            <a:picLocks noGrp="1" noChangeAspect="1"/>
          </p:cNvPicPr>
          <p:nvPr>
            <p:ph sz="half" idx="1"/>
          </p:nvPr>
        </p:nvPicPr>
        <p:blipFill>
          <a:blip r:embed="rId2"/>
          <a:stretch>
            <a:fillRect/>
          </a:stretch>
        </p:blipFill>
        <p:spPr>
          <a:xfrm rot="10800000" flipV="1">
            <a:off x="1125538" y="1948860"/>
            <a:ext cx="3765550" cy="3868331"/>
          </a:xfrm>
        </p:spPr>
      </p:pic>
      <p:sp>
        <p:nvSpPr>
          <p:cNvPr id="4" name="Platshållare för innehåll 3">
            <a:extLst>
              <a:ext uri="{FF2B5EF4-FFF2-40B4-BE49-F238E27FC236}">
                <a16:creationId xmlns:a16="http://schemas.microsoft.com/office/drawing/2014/main" id="{E78F3AE8-D1FD-4BB8-ADCC-96CDDCC8140B}"/>
              </a:ext>
            </a:extLst>
          </p:cNvPr>
          <p:cNvSpPr>
            <a:spLocks noGrp="1"/>
          </p:cNvSpPr>
          <p:nvPr>
            <p:ph sz="half" idx="2"/>
          </p:nvPr>
        </p:nvSpPr>
        <p:spPr/>
        <p:txBody>
          <a:bodyPr>
            <a:normAutofit fontScale="92500"/>
          </a:bodyPr>
          <a:lstStyle/>
          <a:p>
            <a:r>
              <a:rPr lang="sv-SE" dirty="0"/>
              <a:t>- Metoden inte oviktig, ska återspegla evangeliets budskap (194)</a:t>
            </a:r>
          </a:p>
          <a:p>
            <a:r>
              <a:rPr lang="sv-SE" dirty="0"/>
              <a:t>- Mångfalden av metoder är ett tecken på vitalitet i kyrkan(195)</a:t>
            </a:r>
          </a:p>
          <a:p>
            <a:r>
              <a:rPr lang="sv-SE" dirty="0"/>
              <a:t>- att kommunicera tron är en mänsklig förmedling, men i grunden är det en nådens händelse=mötet mellan Guds ord och människans erfarenhet (195)</a:t>
            </a:r>
          </a:p>
          <a:p>
            <a:r>
              <a:rPr lang="sv-SE" dirty="0"/>
              <a:t>- </a:t>
            </a:r>
            <a:r>
              <a:rPr lang="sv-SE" dirty="0">
                <a:latin typeface="+mj-lt"/>
                <a:ea typeface="Calibri" panose="020F0502020204030204" pitchFamily="34" charset="0"/>
                <a:cs typeface="Arial" panose="020B0604020202020204" pitchFamily="34" charset="0"/>
              </a:rPr>
              <a:t>Möta människor med acceptans (197)</a:t>
            </a:r>
            <a:endParaRPr lang="sv-SE" dirty="0">
              <a:latin typeface="+mj-lt"/>
            </a:endParaRPr>
          </a:p>
          <a:p>
            <a:endParaRPr lang="sv-SE" dirty="0"/>
          </a:p>
          <a:p>
            <a:endParaRPr lang="sv-SE" dirty="0"/>
          </a:p>
        </p:txBody>
      </p:sp>
      <p:pic>
        <p:nvPicPr>
          <p:cNvPr id="8"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6430" y="5850467"/>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79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8CAB9-5A28-480C-93FB-E3FAF643DB24}"/>
              </a:ext>
            </a:extLst>
          </p:cNvPr>
          <p:cNvSpPr>
            <a:spLocks noGrp="1"/>
          </p:cNvSpPr>
          <p:nvPr>
            <p:ph type="title"/>
          </p:nvPr>
        </p:nvSpPr>
        <p:spPr/>
        <p:txBody>
          <a:bodyPr/>
          <a:lstStyle/>
          <a:p>
            <a:r>
              <a:rPr lang="sv-SE" dirty="0"/>
              <a:t>Utgångspunkten: den mänskliga erfarenheten</a:t>
            </a:r>
          </a:p>
        </p:txBody>
      </p:sp>
      <p:pic>
        <p:nvPicPr>
          <p:cNvPr id="6" name="Platshållare för innehåll 5">
            <a:extLst>
              <a:ext uri="{FF2B5EF4-FFF2-40B4-BE49-F238E27FC236}">
                <a16:creationId xmlns:a16="http://schemas.microsoft.com/office/drawing/2014/main" id="{B338031A-8814-44F9-971D-5F8CF02375CD}"/>
              </a:ext>
            </a:extLst>
          </p:cNvPr>
          <p:cNvPicPr>
            <a:picLocks noGrp="1" noChangeAspect="1"/>
          </p:cNvPicPr>
          <p:nvPr>
            <p:ph sz="half" idx="1"/>
          </p:nvPr>
        </p:nvPicPr>
        <p:blipFill>
          <a:blip r:embed="rId2"/>
          <a:stretch>
            <a:fillRect/>
          </a:stretch>
        </p:blipFill>
        <p:spPr>
          <a:xfrm>
            <a:off x="722312" y="2358231"/>
            <a:ext cx="4572000" cy="3048000"/>
          </a:xfrm>
        </p:spPr>
      </p:pic>
      <p:sp>
        <p:nvSpPr>
          <p:cNvPr id="4" name="Platshållare för innehåll 3">
            <a:extLst>
              <a:ext uri="{FF2B5EF4-FFF2-40B4-BE49-F238E27FC236}">
                <a16:creationId xmlns:a16="http://schemas.microsoft.com/office/drawing/2014/main" id="{DDC6E231-01B3-4215-A6F8-37A5E77FE74D}"/>
              </a:ext>
            </a:extLst>
          </p:cNvPr>
          <p:cNvSpPr>
            <a:spLocks noGrp="1"/>
          </p:cNvSpPr>
          <p:nvPr>
            <p:ph sz="half" idx="2"/>
          </p:nvPr>
        </p:nvSpPr>
        <p:spPr/>
        <p:txBody>
          <a:bodyPr>
            <a:normAutofit fontScale="92500" lnSpcReduction="20000"/>
          </a:bodyPr>
          <a:lstStyle/>
          <a:p>
            <a:r>
              <a:rPr lang="sv-SE" dirty="0"/>
              <a:t>- Jesus möter människor i deras konkreta livssituationer och tyder dem sedan i ljuset av hans visdom (198)</a:t>
            </a:r>
          </a:p>
          <a:p>
            <a:r>
              <a:rPr lang="sv-SE" dirty="0"/>
              <a:t>- Människor inte passiva mottagare av ett budskap utan ska bjudas in i en dialog där man tillsammans lyssnar på den helige Andes röst (197)</a:t>
            </a:r>
          </a:p>
          <a:p>
            <a:r>
              <a:rPr lang="sv-SE" dirty="0"/>
              <a:t>- Se livets händelser i ljuset av evangeliet (199)</a:t>
            </a:r>
          </a:p>
          <a:p>
            <a:r>
              <a:rPr lang="sv-SE" dirty="0"/>
              <a:t>- Den som leds in i tron ska upptäcka att han/hon är en del av Guds folks frälsningshistoria och upptäcka sin egen roll i den (201)</a:t>
            </a:r>
          </a:p>
          <a:p>
            <a:endParaRPr lang="sv-SE" dirty="0"/>
          </a:p>
        </p:txBody>
      </p:sp>
      <p:pic>
        <p:nvPicPr>
          <p:cNvPr id="8"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3607" y="5511462"/>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8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243E2A-1983-42FD-A487-ED619381DC9C}"/>
              </a:ext>
            </a:extLst>
          </p:cNvPr>
          <p:cNvSpPr>
            <a:spLocks noGrp="1"/>
          </p:cNvSpPr>
          <p:nvPr>
            <p:ph type="title"/>
          </p:nvPr>
        </p:nvSpPr>
        <p:spPr/>
        <p:txBody>
          <a:bodyPr/>
          <a:lstStyle/>
          <a:p>
            <a:r>
              <a:rPr lang="sv-SE" dirty="0"/>
              <a:t>Nytt </a:t>
            </a:r>
            <a:r>
              <a:rPr lang="sv-SE" dirty="0" err="1"/>
              <a:t>Direktorium</a:t>
            </a:r>
            <a:r>
              <a:rPr lang="sv-SE" dirty="0"/>
              <a:t> för katekes 2020</a:t>
            </a:r>
          </a:p>
        </p:txBody>
      </p:sp>
      <p:pic>
        <p:nvPicPr>
          <p:cNvPr id="6" name="Platshållare för innehåll 5">
            <a:extLst>
              <a:ext uri="{FF2B5EF4-FFF2-40B4-BE49-F238E27FC236}">
                <a16:creationId xmlns:a16="http://schemas.microsoft.com/office/drawing/2014/main" id="{F9758DAD-8DAA-46C2-B89F-E50B0ED5A7FB}"/>
              </a:ext>
            </a:extLst>
          </p:cNvPr>
          <p:cNvPicPr>
            <a:picLocks noGrp="1" noChangeAspect="1"/>
          </p:cNvPicPr>
          <p:nvPr>
            <p:ph sz="half" idx="1"/>
          </p:nvPr>
        </p:nvPicPr>
        <p:blipFill>
          <a:blip r:embed="rId2"/>
          <a:stretch>
            <a:fillRect/>
          </a:stretch>
        </p:blipFill>
        <p:spPr>
          <a:xfrm>
            <a:off x="1578854" y="1998663"/>
            <a:ext cx="2858917" cy="3767137"/>
          </a:xfrm>
        </p:spPr>
      </p:pic>
      <p:sp>
        <p:nvSpPr>
          <p:cNvPr id="4" name="Platshållare för innehåll 3">
            <a:extLst>
              <a:ext uri="{FF2B5EF4-FFF2-40B4-BE49-F238E27FC236}">
                <a16:creationId xmlns:a16="http://schemas.microsoft.com/office/drawing/2014/main" id="{7C560FB8-F65D-4374-BE82-1906BA5A8CCF}"/>
              </a:ext>
            </a:extLst>
          </p:cNvPr>
          <p:cNvSpPr>
            <a:spLocks noGrp="1"/>
          </p:cNvSpPr>
          <p:nvPr>
            <p:ph sz="half" idx="2"/>
          </p:nvPr>
        </p:nvSpPr>
        <p:spPr/>
        <p:txBody>
          <a:bodyPr/>
          <a:lstStyle/>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Tidigare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direktorier</a:t>
            </a:r>
            <a:r>
              <a:rPr lang="sv-SE" sz="1800" dirty="0">
                <a:effectLst/>
                <a:latin typeface="Calibri" panose="020F0502020204030204" pitchFamily="34" charset="0"/>
                <a:ea typeface="Calibri" panose="020F0502020204030204" pitchFamily="34" charset="0"/>
                <a:cs typeface="Times New Roman" panose="02020603050405020304" pitchFamily="18" charset="0"/>
              </a:rPr>
              <a:t> gavs ut 1971 (efter Andra vatikankonciliet) och 1997 (efter Världskatekesen)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Detta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direktorium</a:t>
            </a:r>
            <a:r>
              <a:rPr lang="sv-SE" sz="1800" dirty="0">
                <a:effectLst/>
                <a:latin typeface="Calibri" panose="020F0502020204030204" pitchFamily="34" charset="0"/>
                <a:ea typeface="Calibri" panose="020F0502020204030204" pitchFamily="34" charset="0"/>
                <a:cs typeface="Times New Roman" panose="02020603050405020304" pitchFamily="18" charset="0"/>
              </a:rPr>
              <a:t> är en ”dynamisk fortsättning” av tidigare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direktorier</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Biskopens Riktlinjer för katekes i Stockholms katolska stift (2009) bygger på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Direktorium</a:t>
            </a:r>
            <a:r>
              <a:rPr lang="sv-SE" sz="1800" dirty="0">
                <a:effectLst/>
                <a:latin typeface="Calibri" panose="020F0502020204030204" pitchFamily="34" charset="0"/>
                <a:ea typeface="Calibri" panose="020F0502020204030204" pitchFamily="34" charset="0"/>
                <a:cs typeface="Times New Roman" panose="02020603050405020304" pitchFamily="18" charset="0"/>
              </a:rPr>
              <a:t> från 1997.</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Idag: förändrad tid med globalisering, digital kultur, inspirerad av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Evangelii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Gaudium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pic>
        <p:nvPicPr>
          <p:cNvPr id="2050" name="Picture 2" descr="Katolska kyrkan i Sverige">
            <a:hlinkClick r:id="rId3" tooltip="Besök www.kpn.se"/>
            <a:extLst>
              <a:ext uri="{FF2B5EF4-FFF2-40B4-BE49-F238E27FC236}">
                <a16:creationId xmlns:a16="http://schemas.microsoft.com/office/drawing/2014/main" id="{4441D347-390F-48AD-9DFB-003F7E7E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065" y="5896251"/>
            <a:ext cx="1659467" cy="41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0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FC14-395C-4FB3-A493-7D5F070B102B}"/>
              </a:ext>
            </a:extLst>
          </p:cNvPr>
          <p:cNvSpPr>
            <a:spLocks noGrp="1"/>
          </p:cNvSpPr>
          <p:nvPr>
            <p:ph type="title"/>
          </p:nvPr>
        </p:nvSpPr>
        <p:spPr/>
        <p:txBody>
          <a:bodyPr/>
          <a:lstStyle/>
          <a:p>
            <a:r>
              <a:rPr lang="sv-SE" dirty="0"/>
              <a:t>Digitala medier</a:t>
            </a:r>
          </a:p>
        </p:txBody>
      </p:sp>
      <p:pic>
        <p:nvPicPr>
          <p:cNvPr id="6" name="Platshållare för innehåll 5">
            <a:extLst>
              <a:ext uri="{FF2B5EF4-FFF2-40B4-BE49-F238E27FC236}">
                <a16:creationId xmlns:a16="http://schemas.microsoft.com/office/drawing/2014/main" id="{3736DB14-2724-482C-910E-3A17E480CBC9}"/>
              </a:ext>
            </a:extLst>
          </p:cNvPr>
          <p:cNvPicPr>
            <a:picLocks noGrp="1" noChangeAspect="1"/>
          </p:cNvPicPr>
          <p:nvPr>
            <p:ph sz="half" idx="1"/>
          </p:nvPr>
        </p:nvPicPr>
        <p:blipFill>
          <a:blip r:embed="rId2"/>
          <a:stretch>
            <a:fillRect/>
          </a:stretch>
        </p:blipFill>
        <p:spPr>
          <a:xfrm>
            <a:off x="676275" y="2570460"/>
            <a:ext cx="4664075" cy="2623542"/>
          </a:xfrm>
        </p:spPr>
      </p:pic>
      <p:sp>
        <p:nvSpPr>
          <p:cNvPr id="4" name="Platshållare för innehåll 3">
            <a:extLst>
              <a:ext uri="{FF2B5EF4-FFF2-40B4-BE49-F238E27FC236}">
                <a16:creationId xmlns:a16="http://schemas.microsoft.com/office/drawing/2014/main" id="{05C35270-9928-4E68-A8F0-11F7351496D6}"/>
              </a:ext>
            </a:extLst>
          </p:cNvPr>
          <p:cNvSpPr>
            <a:spLocks noGrp="1"/>
          </p:cNvSpPr>
          <p:nvPr>
            <p:ph sz="half" idx="2"/>
          </p:nvPr>
        </p:nvSpPr>
        <p:spPr/>
        <p:txBody>
          <a:bodyPr>
            <a:normAutofit fontScale="92500" lnSpcReduction="20000"/>
          </a:bodyPr>
          <a:lstStyle/>
          <a:p>
            <a:r>
              <a:rPr lang="sv-SE" dirty="0"/>
              <a:t>- Många söker svar på livets frågor i virtuella rum, det är därför nödvändigt med en kateketisk närvaro även där (213-4)</a:t>
            </a:r>
          </a:p>
          <a:p>
            <a:r>
              <a:rPr lang="sv-SE" dirty="0"/>
              <a:t>- Digital kommunikation erbjuder större möjlighet till öppen interaktion vilket passar bra för dagens människor (214)</a:t>
            </a:r>
          </a:p>
          <a:p>
            <a:r>
              <a:rPr lang="sv-SE" dirty="0"/>
              <a:t>- se upp med virtuell manipulation, utsatthet och ensamhet (361)</a:t>
            </a:r>
          </a:p>
          <a:p>
            <a:r>
              <a:rPr lang="sv-SE" dirty="0"/>
              <a:t>- Den virtuella verkligheten kan dock inte ersätta det direkta mötet, den autentiska kommunikationen (217)</a:t>
            </a:r>
          </a:p>
        </p:txBody>
      </p:sp>
      <p:pic>
        <p:nvPicPr>
          <p:cNvPr id="8"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6275" y="5606731"/>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3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68D7C1-F0DB-4FC3-A9B6-BBD028B84258}"/>
              </a:ext>
            </a:extLst>
          </p:cNvPr>
          <p:cNvSpPr>
            <a:spLocks noGrp="1"/>
          </p:cNvSpPr>
          <p:nvPr>
            <p:ph type="title"/>
          </p:nvPr>
        </p:nvSpPr>
        <p:spPr/>
        <p:txBody>
          <a:bodyPr/>
          <a:lstStyle/>
          <a:p>
            <a:r>
              <a:rPr lang="sv-SE" dirty="0"/>
              <a:t>Gemenskapen och rummet</a:t>
            </a:r>
          </a:p>
        </p:txBody>
      </p:sp>
      <p:pic>
        <p:nvPicPr>
          <p:cNvPr id="6" name="Platshållare för innehåll 5">
            <a:extLst>
              <a:ext uri="{FF2B5EF4-FFF2-40B4-BE49-F238E27FC236}">
                <a16:creationId xmlns:a16="http://schemas.microsoft.com/office/drawing/2014/main" id="{6ADD54AE-C45D-46F8-8AAD-7F9CBE1CB420}"/>
              </a:ext>
            </a:extLst>
          </p:cNvPr>
          <p:cNvPicPr>
            <a:picLocks noGrp="1" noChangeAspect="1"/>
          </p:cNvPicPr>
          <p:nvPr>
            <p:ph sz="half" idx="1"/>
          </p:nvPr>
        </p:nvPicPr>
        <p:blipFill>
          <a:blip r:embed="rId2"/>
          <a:stretch>
            <a:fillRect/>
          </a:stretch>
        </p:blipFill>
        <p:spPr>
          <a:xfrm>
            <a:off x="676275" y="2133203"/>
            <a:ext cx="4664075" cy="3498056"/>
          </a:xfrm>
        </p:spPr>
      </p:pic>
      <p:sp>
        <p:nvSpPr>
          <p:cNvPr id="4" name="Platshållare för innehåll 3">
            <a:extLst>
              <a:ext uri="{FF2B5EF4-FFF2-40B4-BE49-F238E27FC236}">
                <a16:creationId xmlns:a16="http://schemas.microsoft.com/office/drawing/2014/main" id="{360CD59D-0D30-476A-BF34-577EB04118E2}"/>
              </a:ext>
            </a:extLst>
          </p:cNvPr>
          <p:cNvSpPr>
            <a:spLocks noGrp="1"/>
          </p:cNvSpPr>
          <p:nvPr>
            <p:ph sz="half" idx="2"/>
          </p:nvPr>
        </p:nvSpPr>
        <p:spPr/>
        <p:txBody>
          <a:bodyPr>
            <a:normAutofit fontScale="92500"/>
          </a:bodyPr>
          <a:lstStyle/>
          <a:p>
            <a:r>
              <a:rPr lang="sv-SE" dirty="0"/>
              <a:t>- man bör beakta rummets utformande och gestaltning som ett verktyg för all evangelisation. Undvik att det utformas som skolans klassrum, låt det vara familjärt (222)</a:t>
            </a:r>
          </a:p>
          <a:p>
            <a:r>
              <a:rPr lang="sv-SE" dirty="0"/>
              <a:t>- Katekesen ska vara en del av livet och inte endast äga rum i avgränsade rum. Låt katekesen äga rum på olika platser, hemma, utomhus, i naturen, allt för att visa kyrkan som en kyrka i ständigt uppbrott (223)</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4242" y="5633568"/>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305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BBD4CA-7CA9-4FF1-AD3D-6570D1DD3BDF}"/>
              </a:ext>
            </a:extLst>
          </p:cNvPr>
          <p:cNvSpPr>
            <a:spLocks noGrp="1"/>
          </p:cNvSpPr>
          <p:nvPr>
            <p:ph type="title"/>
          </p:nvPr>
        </p:nvSpPr>
        <p:spPr/>
        <p:txBody>
          <a:bodyPr/>
          <a:lstStyle/>
          <a:p>
            <a:r>
              <a:rPr lang="sv-SE" dirty="0"/>
              <a:t>Katekes med nya familjekonstellationer</a:t>
            </a:r>
          </a:p>
        </p:txBody>
      </p:sp>
      <p:pic>
        <p:nvPicPr>
          <p:cNvPr id="6" name="Platshållare för innehåll 5">
            <a:extLst>
              <a:ext uri="{FF2B5EF4-FFF2-40B4-BE49-F238E27FC236}">
                <a16:creationId xmlns:a16="http://schemas.microsoft.com/office/drawing/2014/main" id="{CE45F1C6-1609-463B-8DF1-F5AFCE8FE98E}"/>
              </a:ext>
            </a:extLst>
          </p:cNvPr>
          <p:cNvPicPr>
            <a:picLocks noGrp="1" noChangeAspect="1"/>
          </p:cNvPicPr>
          <p:nvPr>
            <p:ph sz="half" idx="1"/>
          </p:nvPr>
        </p:nvPicPr>
        <p:blipFill>
          <a:blip r:embed="rId2"/>
          <a:stretch>
            <a:fillRect/>
          </a:stretch>
        </p:blipFill>
        <p:spPr>
          <a:xfrm>
            <a:off x="1878906" y="1998663"/>
            <a:ext cx="2397529" cy="3998486"/>
          </a:xfrm>
        </p:spPr>
      </p:pic>
      <p:sp>
        <p:nvSpPr>
          <p:cNvPr id="4" name="Platshållare för innehåll 3">
            <a:extLst>
              <a:ext uri="{FF2B5EF4-FFF2-40B4-BE49-F238E27FC236}">
                <a16:creationId xmlns:a16="http://schemas.microsoft.com/office/drawing/2014/main" id="{82CA1C8C-4724-4EBA-9DF4-65B3CD6B2692}"/>
              </a:ext>
            </a:extLst>
          </p:cNvPr>
          <p:cNvSpPr>
            <a:spLocks noGrp="1"/>
          </p:cNvSpPr>
          <p:nvPr>
            <p:ph sz="half" idx="2"/>
          </p:nvPr>
        </p:nvSpPr>
        <p:spPr>
          <a:xfrm>
            <a:off x="5498117" y="1998663"/>
            <a:ext cx="4663440" cy="3767328"/>
          </a:xfrm>
        </p:spPr>
        <p:txBody>
          <a:bodyPr>
            <a:noAutofit/>
          </a:bodyPr>
          <a:lstStyle/>
          <a:p>
            <a:r>
              <a:rPr lang="sv-SE" sz="2000" dirty="0"/>
              <a:t>- Familjen (huskyrkan) är en oöverträffad första växtplats för katekesen, bönen, relationerna, trons liv (227)</a:t>
            </a:r>
          </a:p>
          <a:p>
            <a:r>
              <a:rPr lang="sv-SE" sz="2000" dirty="0"/>
              <a:t>- Viktigt med en </a:t>
            </a:r>
            <a:r>
              <a:rPr lang="sv-SE" sz="2000" dirty="0" err="1"/>
              <a:t>kerygmatisk</a:t>
            </a:r>
            <a:r>
              <a:rPr lang="sv-SE" sz="2000" dirty="0"/>
              <a:t> katekes inför äktenskapets sakrament (232)</a:t>
            </a:r>
          </a:p>
          <a:p>
            <a:r>
              <a:rPr lang="sv-SE" sz="2000" dirty="0"/>
              <a:t>- Viktigt att kyrkan beaktar komplexiteten i irreguljära familjer och öppnar upp församlingen för dessa, hjälper dem att hitta sin väg i en barmhärtig gemenskap (234)</a:t>
            </a:r>
          </a:p>
          <a:p>
            <a:r>
              <a:rPr lang="sv-SE" sz="2000" dirty="0"/>
              <a:t>- Viktigt att undvika diskriminering av dessa familjer och individer, ibland kan det hjälpa att bilda grupper med personer som delar liknande erfarenheter (235)</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7224" y="5927437"/>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4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959C27-94EE-4AA7-9B65-CB883C042D64}"/>
              </a:ext>
            </a:extLst>
          </p:cNvPr>
          <p:cNvSpPr>
            <a:spLocks noGrp="1"/>
          </p:cNvSpPr>
          <p:nvPr>
            <p:ph type="title"/>
          </p:nvPr>
        </p:nvSpPr>
        <p:spPr/>
        <p:txBody>
          <a:bodyPr/>
          <a:lstStyle/>
          <a:p>
            <a:r>
              <a:rPr lang="sv-SE" dirty="0"/>
              <a:t>Katekes med barn</a:t>
            </a:r>
          </a:p>
        </p:txBody>
      </p:sp>
      <p:pic>
        <p:nvPicPr>
          <p:cNvPr id="6" name="Platshållare för innehåll 5">
            <a:extLst>
              <a:ext uri="{FF2B5EF4-FFF2-40B4-BE49-F238E27FC236}">
                <a16:creationId xmlns:a16="http://schemas.microsoft.com/office/drawing/2014/main" id="{CE36B574-F379-4DA1-ABB4-F8AB3C4613F2}"/>
              </a:ext>
            </a:extLst>
          </p:cNvPr>
          <p:cNvPicPr>
            <a:picLocks noGrp="1" noChangeAspect="1"/>
          </p:cNvPicPr>
          <p:nvPr>
            <p:ph sz="half" idx="1"/>
          </p:nvPr>
        </p:nvPicPr>
        <p:blipFill>
          <a:blip r:embed="rId2"/>
          <a:stretch>
            <a:fillRect/>
          </a:stretch>
        </p:blipFill>
        <p:spPr>
          <a:xfrm>
            <a:off x="1057592" y="2382982"/>
            <a:ext cx="4162808" cy="3149599"/>
          </a:xfrm>
        </p:spPr>
      </p:pic>
      <p:sp>
        <p:nvSpPr>
          <p:cNvPr id="4" name="Platshållare för innehåll 3">
            <a:extLst>
              <a:ext uri="{FF2B5EF4-FFF2-40B4-BE49-F238E27FC236}">
                <a16:creationId xmlns:a16="http://schemas.microsoft.com/office/drawing/2014/main" id="{BAF92BEA-5AEC-41DF-A834-312311B2F76B}"/>
              </a:ext>
            </a:extLst>
          </p:cNvPr>
          <p:cNvSpPr>
            <a:spLocks noGrp="1"/>
          </p:cNvSpPr>
          <p:nvPr>
            <p:ph sz="half" idx="2"/>
          </p:nvPr>
        </p:nvSpPr>
        <p:spPr/>
        <p:txBody>
          <a:bodyPr>
            <a:normAutofit fontScale="77500" lnSpcReduction="20000"/>
          </a:bodyPr>
          <a:lstStyle/>
          <a:p>
            <a:r>
              <a:rPr lang="sv-SE" dirty="0"/>
              <a:t>- Barn är öppna för Gud, även där de inte fått en kristen uppfostran (236)</a:t>
            </a:r>
          </a:p>
          <a:p>
            <a:r>
              <a:rPr lang="sv-SE" dirty="0"/>
              <a:t>- Beakta att barnen är ”digitala urinvånare” (237)</a:t>
            </a:r>
          </a:p>
          <a:p>
            <a:pPr>
              <a:lnSpc>
                <a:spcPct val="170000"/>
              </a:lnSpc>
            </a:pPr>
            <a:r>
              <a:rPr lang="sv-SE" dirty="0"/>
              <a:t>- Fint om kyrkan kan stödja familjer som har svårigheter (238)</a:t>
            </a:r>
          </a:p>
          <a:p>
            <a:r>
              <a:rPr lang="sv-SE" dirty="0"/>
              <a:t>- Viktigt att utgå från barnens egna frågor när den mer systematiska katekesen erbjuds (240)</a:t>
            </a:r>
          </a:p>
          <a:p>
            <a:r>
              <a:rPr lang="sv-SE" dirty="0"/>
              <a:t>- </a:t>
            </a:r>
            <a:r>
              <a:rPr lang="sv-SE" dirty="0" err="1"/>
              <a:t>Katekumenatet</a:t>
            </a:r>
            <a:r>
              <a:rPr lang="sv-SE" dirty="0"/>
              <a:t> ska vara en inspiration: det helhetliga anslaget, gemenskapen, riterna, liturgin, som en naturlig del i all katekes (242)</a:t>
            </a:r>
          </a:p>
        </p:txBody>
      </p:sp>
      <p:pic>
        <p:nvPicPr>
          <p:cNvPr id="8"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1279" y="5633300"/>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2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15DF2C-EC82-4E68-858B-872A8C7DB58E}"/>
              </a:ext>
            </a:extLst>
          </p:cNvPr>
          <p:cNvSpPr>
            <a:spLocks noGrp="1"/>
          </p:cNvSpPr>
          <p:nvPr>
            <p:ph type="title"/>
          </p:nvPr>
        </p:nvSpPr>
        <p:spPr/>
        <p:txBody>
          <a:bodyPr/>
          <a:lstStyle/>
          <a:p>
            <a:r>
              <a:rPr lang="sv-SE" dirty="0"/>
              <a:t>Katekes med unga</a:t>
            </a:r>
          </a:p>
        </p:txBody>
      </p:sp>
      <p:pic>
        <p:nvPicPr>
          <p:cNvPr id="6" name="Platshållare för innehåll 5">
            <a:extLst>
              <a:ext uri="{FF2B5EF4-FFF2-40B4-BE49-F238E27FC236}">
                <a16:creationId xmlns:a16="http://schemas.microsoft.com/office/drawing/2014/main" id="{28A3415A-1EA2-4A0F-8354-526994286B38}"/>
              </a:ext>
            </a:extLst>
          </p:cNvPr>
          <p:cNvPicPr>
            <a:picLocks noGrp="1" noChangeAspect="1"/>
          </p:cNvPicPr>
          <p:nvPr>
            <p:ph sz="half" idx="1"/>
          </p:nvPr>
        </p:nvPicPr>
        <p:blipFill>
          <a:blip r:embed="rId2"/>
          <a:stretch>
            <a:fillRect/>
          </a:stretch>
        </p:blipFill>
        <p:spPr>
          <a:xfrm>
            <a:off x="676275" y="2133203"/>
            <a:ext cx="4664075" cy="3498056"/>
          </a:xfrm>
        </p:spPr>
      </p:pic>
      <p:sp>
        <p:nvSpPr>
          <p:cNvPr id="4" name="Platshållare för innehåll 3">
            <a:extLst>
              <a:ext uri="{FF2B5EF4-FFF2-40B4-BE49-F238E27FC236}">
                <a16:creationId xmlns:a16="http://schemas.microsoft.com/office/drawing/2014/main" id="{46ECD2C3-92DA-42D2-9E43-3B2B50C1DF24}"/>
              </a:ext>
            </a:extLst>
          </p:cNvPr>
          <p:cNvSpPr>
            <a:spLocks noGrp="1"/>
          </p:cNvSpPr>
          <p:nvPr>
            <p:ph sz="half" idx="2"/>
          </p:nvPr>
        </p:nvSpPr>
        <p:spPr/>
        <p:txBody>
          <a:bodyPr>
            <a:normAutofit fontScale="85000" lnSpcReduction="20000"/>
          </a:bodyPr>
          <a:lstStyle/>
          <a:p>
            <a:r>
              <a:rPr lang="sv-SE" dirty="0"/>
              <a:t>- Precis som Jesus på väg till Emmaus (Luk 24:13) ska också vi vandra med våra ungdomar, deras kraft gör hela kyrkan ungdomlig (244)</a:t>
            </a:r>
          </a:p>
          <a:p>
            <a:r>
              <a:rPr lang="sv-SE" dirty="0"/>
              <a:t>- katekesen med dem måste ständigt förnyas, för att anpassas till nya frågor och deras språk (245)</a:t>
            </a:r>
          </a:p>
          <a:p>
            <a:r>
              <a:rPr lang="sv-SE" dirty="0"/>
              <a:t>- </a:t>
            </a:r>
            <a:r>
              <a:rPr lang="sv-SE" dirty="0" err="1"/>
              <a:t>Kerygmat</a:t>
            </a:r>
            <a:r>
              <a:rPr lang="sv-SE" dirty="0"/>
              <a:t> ska fokusera på Jesus som vän och kärleksfull bror, inte på någon som dömer (247)</a:t>
            </a:r>
          </a:p>
          <a:p>
            <a:r>
              <a:rPr lang="sv-SE" dirty="0"/>
              <a:t>- Vuxna måste hjälpa ungdomar med frågor om meningen med livet, </a:t>
            </a:r>
            <a:r>
              <a:rPr lang="sv-SE" dirty="0" err="1"/>
              <a:t>konsumptionssamhällets</a:t>
            </a:r>
            <a:r>
              <a:rPr lang="sv-SE" dirty="0"/>
              <a:t> press, psykisk ohälsa, att finna sin kallelse, som t ex ett socialt engagemang (249, 252)</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7433" y="5765462"/>
            <a:ext cx="2085975" cy="5080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03A272B6-27E3-4367-A080-3FEF1DD63BC2}"/>
              </a:ext>
            </a:extLst>
          </p:cNvPr>
          <p:cNvPicPr/>
          <p:nvPr/>
        </p:nvPicPr>
        <p:blipFill>
          <a:blip r:embed="rId5"/>
          <a:stretch>
            <a:fillRect/>
          </a:stretch>
        </p:blipFill>
        <p:spPr>
          <a:xfrm>
            <a:off x="10501200" y="5025786"/>
            <a:ext cx="844550" cy="1210945"/>
          </a:xfrm>
          <a:prstGeom prst="rect">
            <a:avLst/>
          </a:prstGeom>
        </p:spPr>
      </p:pic>
    </p:spTree>
    <p:extLst>
      <p:ext uri="{BB962C8B-B14F-4D97-AF65-F5344CB8AC3E}">
        <p14:creationId xmlns:p14="http://schemas.microsoft.com/office/powerpoint/2010/main" val="427907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2B464-C484-4215-AC19-66BCBCDE8E25}"/>
              </a:ext>
            </a:extLst>
          </p:cNvPr>
          <p:cNvSpPr>
            <a:spLocks noGrp="1"/>
          </p:cNvSpPr>
          <p:nvPr>
            <p:ph type="title"/>
          </p:nvPr>
        </p:nvSpPr>
        <p:spPr/>
        <p:txBody>
          <a:bodyPr/>
          <a:lstStyle/>
          <a:p>
            <a:r>
              <a:rPr lang="sv-SE" dirty="0"/>
              <a:t>Katekes med vuxna</a:t>
            </a:r>
          </a:p>
        </p:txBody>
      </p:sp>
      <p:pic>
        <p:nvPicPr>
          <p:cNvPr id="6" name="Platshållare för innehåll 5">
            <a:extLst>
              <a:ext uri="{FF2B5EF4-FFF2-40B4-BE49-F238E27FC236}">
                <a16:creationId xmlns:a16="http://schemas.microsoft.com/office/drawing/2014/main" id="{18060570-388D-417B-AF68-1B6ECB190CC6}"/>
              </a:ext>
            </a:extLst>
          </p:cNvPr>
          <p:cNvPicPr>
            <a:picLocks noGrp="1" noChangeAspect="1"/>
          </p:cNvPicPr>
          <p:nvPr>
            <p:ph sz="half" idx="1"/>
          </p:nvPr>
        </p:nvPicPr>
        <p:blipFill>
          <a:blip r:embed="rId2"/>
          <a:stretch>
            <a:fillRect/>
          </a:stretch>
        </p:blipFill>
        <p:spPr>
          <a:xfrm>
            <a:off x="676275" y="2327929"/>
            <a:ext cx="4664075" cy="3108605"/>
          </a:xfrm>
        </p:spPr>
      </p:pic>
      <p:sp>
        <p:nvSpPr>
          <p:cNvPr id="4" name="Platshållare för innehåll 3">
            <a:extLst>
              <a:ext uri="{FF2B5EF4-FFF2-40B4-BE49-F238E27FC236}">
                <a16:creationId xmlns:a16="http://schemas.microsoft.com/office/drawing/2014/main" id="{EB74D766-6008-47D7-BDAC-3E8B8E4F789A}"/>
              </a:ext>
            </a:extLst>
          </p:cNvPr>
          <p:cNvSpPr>
            <a:spLocks noGrp="1"/>
          </p:cNvSpPr>
          <p:nvPr>
            <p:ph sz="half" idx="2"/>
          </p:nvPr>
        </p:nvSpPr>
        <p:spPr/>
        <p:txBody>
          <a:bodyPr>
            <a:normAutofit fontScale="92500" lnSpcReduction="20000"/>
          </a:bodyPr>
          <a:lstStyle/>
          <a:p>
            <a:r>
              <a:rPr lang="sv-SE" dirty="0"/>
              <a:t>- Katekes med vuxna är utgångspunkten för all katekes(422)</a:t>
            </a:r>
          </a:p>
          <a:p>
            <a:r>
              <a:rPr lang="sv-SE" dirty="0"/>
              <a:t>- Vuxna är kallade att livet igenom fördjupa sin tro (257-9)</a:t>
            </a:r>
          </a:p>
          <a:p>
            <a:r>
              <a:rPr lang="sv-SE" dirty="0"/>
              <a:t>- Många former: </a:t>
            </a:r>
            <a:r>
              <a:rPr lang="sv-SE" dirty="0" err="1"/>
              <a:t>katekumenat</a:t>
            </a:r>
            <a:r>
              <a:rPr lang="sv-SE" dirty="0"/>
              <a:t>, pilgrimsvandringar, folkfromhet, katekes vid sakramenten, samhällspolitiska frågor… (264)</a:t>
            </a:r>
          </a:p>
          <a:p>
            <a:r>
              <a:rPr lang="sv-SE" dirty="0"/>
              <a:t>- Eftersträva små grupper som gynnar den goda dialogen och samtalet kring livserfarenheter (265)</a:t>
            </a:r>
          </a:p>
          <a:p>
            <a:r>
              <a:rPr lang="sv-SE" dirty="0"/>
              <a:t>- Även äldre ska ges möjlighet att fördjupa tron (266)</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4242" y="5678054"/>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4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FB9E71-4AE2-490E-8EAF-4CC37699CBB9}"/>
              </a:ext>
            </a:extLst>
          </p:cNvPr>
          <p:cNvSpPr>
            <a:spLocks noGrp="1"/>
          </p:cNvSpPr>
          <p:nvPr>
            <p:ph type="title"/>
          </p:nvPr>
        </p:nvSpPr>
        <p:spPr/>
        <p:txBody>
          <a:bodyPr/>
          <a:lstStyle/>
          <a:p>
            <a:r>
              <a:rPr lang="sv-SE" dirty="0"/>
              <a:t>Katekes med personer med funktionsnedsättning</a:t>
            </a:r>
          </a:p>
        </p:txBody>
      </p:sp>
      <p:pic>
        <p:nvPicPr>
          <p:cNvPr id="6" name="Platshållare för innehåll 5">
            <a:extLst>
              <a:ext uri="{FF2B5EF4-FFF2-40B4-BE49-F238E27FC236}">
                <a16:creationId xmlns:a16="http://schemas.microsoft.com/office/drawing/2014/main" id="{C5E57AE1-F9A2-461F-BD62-847991A70EE0}"/>
              </a:ext>
            </a:extLst>
          </p:cNvPr>
          <p:cNvPicPr>
            <a:picLocks noGrp="1" noChangeAspect="1"/>
          </p:cNvPicPr>
          <p:nvPr>
            <p:ph sz="half" idx="1"/>
          </p:nvPr>
        </p:nvPicPr>
        <p:blipFill>
          <a:blip r:embed="rId2"/>
          <a:stretch>
            <a:fillRect/>
          </a:stretch>
        </p:blipFill>
        <p:spPr>
          <a:xfrm>
            <a:off x="1755195" y="1998663"/>
            <a:ext cx="2506235" cy="3767137"/>
          </a:xfrm>
        </p:spPr>
      </p:pic>
      <p:sp>
        <p:nvSpPr>
          <p:cNvPr id="4" name="Platshållare för innehåll 3">
            <a:extLst>
              <a:ext uri="{FF2B5EF4-FFF2-40B4-BE49-F238E27FC236}">
                <a16:creationId xmlns:a16="http://schemas.microsoft.com/office/drawing/2014/main" id="{963D282E-39C4-4C96-9BDC-07A124BE8EAC}"/>
              </a:ext>
            </a:extLst>
          </p:cNvPr>
          <p:cNvSpPr>
            <a:spLocks noGrp="1"/>
          </p:cNvSpPr>
          <p:nvPr>
            <p:ph sz="half" idx="2"/>
          </p:nvPr>
        </p:nvSpPr>
        <p:spPr/>
        <p:txBody>
          <a:bodyPr>
            <a:normAutofit fontScale="92500" lnSpcReduction="20000"/>
          </a:bodyPr>
          <a:lstStyle/>
          <a:p>
            <a:r>
              <a:rPr lang="sv-SE" dirty="0"/>
              <a:t>- Jesu närvaro manifesteras på ett särskilt sätt bland personer med funktionsvariationer, de måste ses som aktiva subjekt i församlingen (269)</a:t>
            </a:r>
          </a:p>
          <a:p>
            <a:r>
              <a:rPr lang="sv-SE" dirty="0"/>
              <a:t>- Avgörande att församlingen välkomnar människor med funktionsvariationer genom att främja en inkluderande kultur, inte utestänga människor (271)</a:t>
            </a:r>
          </a:p>
          <a:p>
            <a:r>
              <a:rPr lang="sv-SE" dirty="0"/>
              <a:t>- Dessa människor får inte nekas sakramenten, Guds gåvor (272)</a:t>
            </a:r>
          </a:p>
          <a:p>
            <a:r>
              <a:rPr lang="sv-SE" dirty="0"/>
              <a:t>- Det är önskvärt att människor med funktionsvariationer själva blir kateketer (272)</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4140" y="5765462"/>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5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0031A2-470C-46FF-BF2E-CFF39E65C83D}"/>
              </a:ext>
            </a:extLst>
          </p:cNvPr>
          <p:cNvSpPr>
            <a:spLocks noGrp="1"/>
          </p:cNvSpPr>
          <p:nvPr>
            <p:ph type="title"/>
          </p:nvPr>
        </p:nvSpPr>
        <p:spPr/>
        <p:txBody>
          <a:bodyPr/>
          <a:lstStyle/>
          <a:p>
            <a:r>
              <a:rPr lang="sv-SE" dirty="0"/>
              <a:t>Katekes bland migranter och fångar</a:t>
            </a:r>
          </a:p>
        </p:txBody>
      </p:sp>
      <p:pic>
        <p:nvPicPr>
          <p:cNvPr id="6" name="Platshållare för innehåll 5">
            <a:extLst>
              <a:ext uri="{FF2B5EF4-FFF2-40B4-BE49-F238E27FC236}">
                <a16:creationId xmlns:a16="http://schemas.microsoft.com/office/drawing/2014/main" id="{3B8AC6CC-8399-4286-BA67-660EC03AFD33}"/>
              </a:ext>
            </a:extLst>
          </p:cNvPr>
          <p:cNvPicPr>
            <a:picLocks noGrp="1" noChangeAspect="1"/>
          </p:cNvPicPr>
          <p:nvPr>
            <p:ph sz="half" idx="1"/>
          </p:nvPr>
        </p:nvPicPr>
        <p:blipFill>
          <a:blip r:embed="rId2"/>
          <a:stretch>
            <a:fillRect/>
          </a:stretch>
        </p:blipFill>
        <p:spPr>
          <a:xfrm>
            <a:off x="793182" y="2622860"/>
            <a:ext cx="4462919" cy="2558740"/>
          </a:xfrm>
        </p:spPr>
      </p:pic>
      <p:sp>
        <p:nvSpPr>
          <p:cNvPr id="4" name="Platshållare för innehåll 3">
            <a:extLst>
              <a:ext uri="{FF2B5EF4-FFF2-40B4-BE49-F238E27FC236}">
                <a16:creationId xmlns:a16="http://schemas.microsoft.com/office/drawing/2014/main" id="{F7B88179-74BD-4101-8FA6-95D6E36538BC}"/>
              </a:ext>
            </a:extLst>
          </p:cNvPr>
          <p:cNvSpPr>
            <a:spLocks noGrp="1"/>
          </p:cNvSpPr>
          <p:nvPr>
            <p:ph sz="half" idx="2"/>
          </p:nvPr>
        </p:nvSpPr>
        <p:spPr/>
        <p:txBody>
          <a:bodyPr>
            <a:normAutofit fontScale="77500" lnSpcReduction="20000"/>
          </a:bodyPr>
          <a:lstStyle/>
          <a:p>
            <a:r>
              <a:rPr lang="sv-SE" dirty="0"/>
              <a:t>- Katekesen måste finna vägar att nå migranter och andra utsatta och välkomna dem i församlingen, bekämpa fördomar (273-5)</a:t>
            </a:r>
          </a:p>
          <a:p>
            <a:r>
              <a:rPr lang="sv-SE" dirty="0"/>
              <a:t>- Kyrkan är inte trovärdig om hon inte visar barmhärtighet och konkret omsorg om samhällets mest utsatta, drogberoende, prostituerade, offer för trafficking (279)</a:t>
            </a:r>
          </a:p>
          <a:p>
            <a:r>
              <a:rPr lang="sv-SE" dirty="0"/>
              <a:t>- När permanenta språkliga missioner inrättas måste deras kateketiska arbete underordnas den lokale biskopen så att respekten för gruppens identitet inte står i konflikt med stiftets integrationsarbete (277)</a:t>
            </a:r>
          </a:p>
          <a:p>
            <a:r>
              <a:rPr lang="sv-SE" dirty="0"/>
              <a:t>- Kyrkan måste finnas där för de fångna och i mötet med dem fokusera på Guds förlåtelse och barmhärtighet (281-2)</a:t>
            </a:r>
          </a:p>
        </p:txBody>
      </p:sp>
      <p:pic>
        <p:nvPicPr>
          <p:cNvPr id="7"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4242" y="5646729"/>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822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D9C3D8-D6F0-4AC3-BD99-266AEC4C638A}"/>
              </a:ext>
            </a:extLst>
          </p:cNvPr>
          <p:cNvSpPr>
            <a:spLocks noGrp="1"/>
          </p:cNvSpPr>
          <p:nvPr>
            <p:ph type="title"/>
          </p:nvPr>
        </p:nvSpPr>
        <p:spPr/>
        <p:txBody>
          <a:bodyPr/>
          <a:lstStyle/>
          <a:p>
            <a:r>
              <a:rPr lang="sv-SE" dirty="0"/>
              <a:t>Östkyrkorna</a:t>
            </a:r>
          </a:p>
        </p:txBody>
      </p:sp>
      <p:pic>
        <p:nvPicPr>
          <p:cNvPr id="8" name="Platshållare för innehåll 7">
            <a:extLst>
              <a:ext uri="{FF2B5EF4-FFF2-40B4-BE49-F238E27FC236}">
                <a16:creationId xmlns:a16="http://schemas.microsoft.com/office/drawing/2014/main" id="{D76F603E-184E-41F1-AC9C-1BFCA41C2958}"/>
              </a:ext>
            </a:extLst>
          </p:cNvPr>
          <p:cNvPicPr>
            <a:picLocks noGrp="1" noChangeAspect="1"/>
          </p:cNvPicPr>
          <p:nvPr>
            <p:ph sz="half" idx="1"/>
          </p:nvPr>
        </p:nvPicPr>
        <p:blipFill>
          <a:blip r:embed="rId2"/>
          <a:stretch>
            <a:fillRect/>
          </a:stretch>
        </p:blipFill>
        <p:spPr>
          <a:xfrm>
            <a:off x="676275" y="2133203"/>
            <a:ext cx="4664075" cy="3498056"/>
          </a:xfrm>
        </p:spPr>
      </p:pic>
      <p:sp>
        <p:nvSpPr>
          <p:cNvPr id="4" name="Platshållare för innehåll 3">
            <a:extLst>
              <a:ext uri="{FF2B5EF4-FFF2-40B4-BE49-F238E27FC236}">
                <a16:creationId xmlns:a16="http://schemas.microsoft.com/office/drawing/2014/main" id="{6BF286D0-2C42-4CA3-87B6-B0CDB3AEA986}"/>
              </a:ext>
            </a:extLst>
          </p:cNvPr>
          <p:cNvSpPr>
            <a:spLocks noGrp="1"/>
          </p:cNvSpPr>
          <p:nvPr>
            <p:ph sz="half" idx="2"/>
          </p:nvPr>
        </p:nvSpPr>
        <p:spPr/>
        <p:txBody>
          <a:bodyPr>
            <a:normAutofit lnSpcReduction="10000"/>
          </a:bodyPr>
          <a:lstStyle/>
          <a:p>
            <a:r>
              <a:rPr lang="sv-SE" dirty="0"/>
              <a:t>- Östkyrkorna har sin historia som går tillbaka till apostlarnas tid och har ett oersättligt värde i kyrkans liv (290)</a:t>
            </a:r>
          </a:p>
          <a:p>
            <a:r>
              <a:rPr lang="sv-SE" dirty="0"/>
              <a:t>- De ska bevaras, lära kännas och få hjälp att leva sin tro och sina traditioner så att de inte förlorar sin identitet (290)</a:t>
            </a:r>
          </a:p>
          <a:p>
            <a:r>
              <a:rPr lang="sv-SE" dirty="0"/>
              <a:t>- I de stift där det finns östkyrkor ska de kristna från övriga riter ges en god utbildning om riterna i östkyrkorna (292)</a:t>
            </a:r>
          </a:p>
        </p:txBody>
      </p:sp>
      <p:pic>
        <p:nvPicPr>
          <p:cNvPr id="9" name="Picture 2" descr="Katolska kyrkan i Sverige">
            <a:hlinkClick r:id="rId3" tooltip="Besök www.kpn.se"/>
            <a:extLst>
              <a:ext uri="{FF2B5EF4-FFF2-40B4-BE49-F238E27FC236}">
                <a16:creationId xmlns:a16="http://schemas.microsoft.com/office/drawing/2014/main" id="{B1DA681C-A1D0-43ED-871A-C2BACDAD5A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3994" y="5631259"/>
            <a:ext cx="2085975"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365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CA15-8D5C-4FAD-852B-E9CADC239C4B}"/>
              </a:ext>
            </a:extLst>
          </p:cNvPr>
          <p:cNvSpPr>
            <a:spLocks noGrp="1"/>
          </p:cNvSpPr>
          <p:nvPr>
            <p:ph type="title"/>
          </p:nvPr>
        </p:nvSpPr>
        <p:spPr/>
        <p:txBody>
          <a:bodyPr/>
          <a:lstStyle/>
          <a:p>
            <a:r>
              <a:rPr lang="sv-SE" dirty="0"/>
              <a:t>Rörelser, föreningar, smågrupper</a:t>
            </a:r>
          </a:p>
        </p:txBody>
      </p:sp>
      <p:pic>
        <p:nvPicPr>
          <p:cNvPr id="6" name="Platshållare för innehåll 5">
            <a:extLst>
              <a:ext uri="{FF2B5EF4-FFF2-40B4-BE49-F238E27FC236}">
                <a16:creationId xmlns:a16="http://schemas.microsoft.com/office/drawing/2014/main" id="{5DCDD2FD-1A34-4696-9A4B-251452B7247F}"/>
              </a:ext>
            </a:extLst>
          </p:cNvPr>
          <p:cNvPicPr>
            <a:picLocks noGrp="1" noChangeAspect="1"/>
          </p:cNvPicPr>
          <p:nvPr>
            <p:ph sz="half" idx="1"/>
          </p:nvPr>
        </p:nvPicPr>
        <p:blipFill>
          <a:blip r:embed="rId2"/>
          <a:stretch>
            <a:fillRect/>
          </a:stretch>
        </p:blipFill>
        <p:spPr>
          <a:xfrm>
            <a:off x="657224" y="5584080"/>
            <a:ext cx="1436688" cy="362764"/>
          </a:xfrm>
        </p:spPr>
      </p:pic>
      <p:sp>
        <p:nvSpPr>
          <p:cNvPr id="4" name="Platshållare för innehåll 3">
            <a:extLst>
              <a:ext uri="{FF2B5EF4-FFF2-40B4-BE49-F238E27FC236}">
                <a16:creationId xmlns:a16="http://schemas.microsoft.com/office/drawing/2014/main" id="{828586CD-CDD5-42DA-89D2-BD75166FF8CA}"/>
              </a:ext>
            </a:extLst>
          </p:cNvPr>
          <p:cNvSpPr>
            <a:spLocks noGrp="1"/>
          </p:cNvSpPr>
          <p:nvPr>
            <p:ph sz="half" idx="2"/>
          </p:nvPr>
        </p:nvSpPr>
        <p:spPr/>
        <p:txBody>
          <a:bodyPr>
            <a:normAutofit fontScale="92500" lnSpcReduction="20000"/>
          </a:bodyPr>
          <a:lstStyle/>
          <a:p>
            <a:r>
              <a:rPr lang="sv-SE" dirty="0"/>
              <a:t>- Dessa grupper är en källa till förnyelse för hela kyrkans evangelisationsarbete (304)</a:t>
            </a:r>
          </a:p>
          <a:p>
            <a:r>
              <a:rPr lang="sv-SE" dirty="0"/>
              <a:t>- Kyrkliga basgemenskaper har haft positiv inverkan på hela kyrkans inre liv, inte minst för de svaga och utsatta. De ger hopp för kyrkans framtid (306)</a:t>
            </a:r>
          </a:p>
          <a:p>
            <a:r>
              <a:rPr lang="sv-SE" dirty="0"/>
              <a:t>- De har ett viktigt bildningsarbete att göra (307)</a:t>
            </a:r>
          </a:p>
          <a:p>
            <a:r>
              <a:rPr lang="sv-SE" dirty="0"/>
              <a:t>- Grupperna får inte hemfalla åt sekterism eller elitism, utan måste vara underställda biskopen och arbeta i dialog med stiftets evangelisationsplan (305,8)</a:t>
            </a:r>
          </a:p>
        </p:txBody>
      </p:sp>
      <p:pic>
        <p:nvPicPr>
          <p:cNvPr id="5" name="Bildobjekt 4">
            <a:extLst>
              <a:ext uri="{FF2B5EF4-FFF2-40B4-BE49-F238E27FC236}">
                <a16:creationId xmlns:a16="http://schemas.microsoft.com/office/drawing/2014/main" id="{6FE30D9E-F789-4B4C-9DB4-2F4D4FA1C9FB}"/>
              </a:ext>
            </a:extLst>
          </p:cNvPr>
          <p:cNvPicPr>
            <a:picLocks noChangeAspect="1"/>
          </p:cNvPicPr>
          <p:nvPr/>
        </p:nvPicPr>
        <p:blipFill>
          <a:blip r:embed="rId3"/>
          <a:stretch>
            <a:fillRect/>
          </a:stretch>
        </p:blipFill>
        <p:spPr>
          <a:xfrm>
            <a:off x="671180" y="2157731"/>
            <a:ext cx="5326194" cy="2844800"/>
          </a:xfrm>
          <a:prstGeom prst="rect">
            <a:avLst/>
          </a:prstGeom>
        </p:spPr>
      </p:pic>
    </p:spTree>
    <p:extLst>
      <p:ext uri="{BB962C8B-B14F-4D97-AF65-F5344CB8AC3E}">
        <p14:creationId xmlns:p14="http://schemas.microsoft.com/office/powerpoint/2010/main" val="179804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E0BDAE-C516-4455-8FFB-759CF7F91EA7}"/>
              </a:ext>
            </a:extLst>
          </p:cNvPr>
          <p:cNvSpPr>
            <a:spLocks noGrp="1"/>
          </p:cNvSpPr>
          <p:nvPr>
            <p:ph type="title"/>
          </p:nvPr>
        </p:nvSpPr>
        <p:spPr/>
        <p:txBody>
          <a:bodyPr/>
          <a:lstStyle/>
          <a:p>
            <a:r>
              <a:rPr lang="sv-SE" dirty="0"/>
              <a:t>Kännetecknande för detta </a:t>
            </a:r>
            <a:r>
              <a:rPr lang="sv-SE" dirty="0" err="1"/>
              <a:t>direktorium</a:t>
            </a:r>
            <a:endParaRPr lang="sv-SE" dirty="0"/>
          </a:p>
        </p:txBody>
      </p:sp>
      <p:sp>
        <p:nvSpPr>
          <p:cNvPr id="4" name="Platshållare för innehåll 3">
            <a:extLst>
              <a:ext uri="{FF2B5EF4-FFF2-40B4-BE49-F238E27FC236}">
                <a16:creationId xmlns:a16="http://schemas.microsoft.com/office/drawing/2014/main" id="{66034E75-03FC-44FD-9B8F-D089C35DBB70}"/>
              </a:ext>
            </a:extLst>
          </p:cNvPr>
          <p:cNvSpPr>
            <a:spLocks noGrp="1"/>
          </p:cNvSpPr>
          <p:nvPr>
            <p:ph sz="half" idx="2"/>
          </p:nvPr>
        </p:nvSpPr>
        <p:spPr/>
        <p:txBody>
          <a:bodyPr>
            <a:normAutofit fontScale="70000" lnSpcReduction="20000"/>
          </a:bodyPr>
          <a:lstStyle/>
          <a:p>
            <a:pPr marL="342900" lvl="0" indent="-342900">
              <a:lnSpc>
                <a:spcPct val="107000"/>
              </a:lnSpc>
              <a:buFont typeface="Calibri" panose="020F0502020204030204" pitchFamily="34" charset="0"/>
              <a:buChar char="-"/>
            </a:pPr>
            <a:r>
              <a:rPr lang="sv-SE" sz="2200" dirty="0">
                <a:latin typeface="Calibri Light" panose="020F0302020204030204" pitchFamily="34" charset="0"/>
                <a:ea typeface="Calibri" panose="020F0502020204030204" pitchFamily="34" charset="0"/>
                <a:cs typeface="Calibri Light" panose="020F0302020204030204" pitchFamily="34" charset="0"/>
              </a:rPr>
              <a:t>Katekesen är en del av kyrkans </a:t>
            </a:r>
            <a:r>
              <a:rPr lang="sv-SE" sz="2200" b="1" dirty="0">
                <a:latin typeface="Calibri Light" panose="020F0302020204030204" pitchFamily="34" charset="0"/>
                <a:ea typeface="Calibri" panose="020F0502020204030204" pitchFamily="34" charset="0"/>
                <a:cs typeface="Calibri Light" panose="020F0302020204030204" pitchFamily="34" charset="0"/>
              </a:rPr>
              <a:t>evangelisationsuppdrag</a:t>
            </a:r>
            <a:r>
              <a:rPr lang="sv-SE" sz="2200" dirty="0">
                <a:latin typeface="Calibri Light" panose="020F0302020204030204" pitchFamily="34" charset="0"/>
                <a:ea typeface="Calibri" panose="020F0502020204030204" pitchFamily="34" charset="0"/>
                <a:cs typeface="Calibri Light" panose="020F0302020204030204" pitchFamily="34" charset="0"/>
              </a:rPr>
              <a:t> som involverar alla döpta.</a:t>
            </a:r>
          </a:p>
          <a:p>
            <a:pPr marL="342900" indent="-342900">
              <a:lnSpc>
                <a:spcPct val="107000"/>
              </a:lnSpc>
              <a:buFont typeface="Calibri" panose="020F0502020204030204" pitchFamily="34" charset="0"/>
              <a:buChar char="-"/>
            </a:pPr>
            <a:r>
              <a:rPr lang="sv-SE" sz="2200" dirty="0">
                <a:effectLst/>
                <a:latin typeface="Calibri Light" panose="020F0302020204030204" pitchFamily="34" charset="0"/>
                <a:ea typeface="Calibri" panose="020F0502020204030204" pitchFamily="34" charset="0"/>
                <a:cs typeface="Calibri Light" panose="020F0302020204030204" pitchFamily="34" charset="0"/>
              </a:rPr>
              <a:t>Guds </a:t>
            </a:r>
            <a:r>
              <a:rPr lang="sv-SE" sz="2200" b="1" dirty="0">
                <a:effectLst/>
                <a:latin typeface="Calibri Light" panose="020F0302020204030204" pitchFamily="34" charset="0"/>
                <a:ea typeface="Calibri" panose="020F0502020204030204" pitchFamily="34" charset="0"/>
                <a:cs typeface="Calibri Light" panose="020F0302020204030204" pitchFamily="34" charset="0"/>
              </a:rPr>
              <a:t>barmhärtighet </a:t>
            </a:r>
            <a:r>
              <a:rPr lang="sv-SE" sz="2200" dirty="0">
                <a:effectLst/>
                <a:latin typeface="Calibri Light" panose="020F0302020204030204" pitchFamily="34" charset="0"/>
                <a:ea typeface="Calibri" panose="020F0502020204030204" pitchFamily="34" charset="0"/>
                <a:cs typeface="Calibri Light" panose="020F0302020204030204" pitchFamily="34" charset="0"/>
              </a:rPr>
              <a:t> och kärlek är uppenbarelsens centrum (50) ”tron föds ur kärleken</a:t>
            </a:r>
            <a:r>
              <a:rPr lang="sv-SE" sz="2200" dirty="0">
                <a:latin typeface="Calibri Light" panose="020F0302020204030204" pitchFamily="34" charset="0"/>
                <a:ea typeface="Calibri" panose="020F0502020204030204" pitchFamily="34" charset="0"/>
                <a:cs typeface="Calibri Light" panose="020F0302020204030204" pitchFamily="34" charset="0"/>
              </a:rPr>
              <a:t>” betonar solidarisk gemenskap med varandra, de svaga och därigenom med Kristus (31)</a:t>
            </a:r>
          </a:p>
          <a:p>
            <a:pPr marL="256032" lvl="1" indent="0">
              <a:lnSpc>
                <a:spcPct val="107000"/>
              </a:lnSpc>
              <a:buNone/>
            </a:pPr>
            <a:r>
              <a:rPr lang="sv-SE" sz="1800" i="1" dirty="0"/>
              <a:t>”Det blir allt tydligare att det inte existerar någon förkunnelse av tron om denna inte är ett tecken på Guds barmhärtighet. Att utöva barmhärtighet är redan i sig autentisk katekes…” (51)</a:t>
            </a:r>
            <a:endParaRPr lang="sv-SE" sz="1800" i="1" dirty="0">
              <a:effectLst/>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07000"/>
              </a:lnSpc>
              <a:buFont typeface="Calibri" panose="020F0502020204030204" pitchFamily="34" charset="0"/>
              <a:buChar char="-"/>
            </a:pPr>
            <a:r>
              <a:rPr lang="sv-SE" sz="2200" dirty="0">
                <a:effectLst/>
                <a:latin typeface="Calibri Light" panose="020F0302020204030204" pitchFamily="34" charset="0"/>
                <a:ea typeface="Calibri" panose="020F0502020204030204" pitchFamily="34" charset="0"/>
                <a:cs typeface="Calibri Light" panose="020F0302020204030204" pitchFamily="34" charset="0"/>
              </a:rPr>
              <a:t>”Att göra allt i </a:t>
            </a:r>
            <a:r>
              <a:rPr lang="sv-SE" sz="2200" b="1" dirty="0">
                <a:effectLst/>
                <a:latin typeface="Calibri Light" panose="020F0302020204030204" pitchFamily="34" charset="0"/>
                <a:ea typeface="Calibri" panose="020F0502020204030204" pitchFamily="34" charset="0"/>
                <a:cs typeface="Calibri Light" panose="020F0302020204030204" pitchFamily="34" charset="0"/>
              </a:rPr>
              <a:t>glädje</a:t>
            </a:r>
            <a:r>
              <a:rPr lang="sv-SE" sz="2200" dirty="0">
                <a:effectLst/>
                <a:latin typeface="Calibri Light" panose="020F0302020204030204" pitchFamily="34" charset="0"/>
                <a:ea typeface="Calibri" panose="020F0502020204030204" pitchFamily="34" charset="0"/>
                <a:cs typeface="Calibri Light" panose="020F0302020204030204" pitchFamily="34" charset="0"/>
              </a:rPr>
              <a:t>”, se </a:t>
            </a:r>
            <a:r>
              <a:rPr lang="sv-SE" sz="2200" b="1" dirty="0">
                <a:effectLst/>
                <a:latin typeface="Calibri Light" panose="020F0302020204030204" pitchFamily="34" charset="0"/>
                <a:ea typeface="Calibri" panose="020F0502020204030204" pitchFamily="34" charset="0"/>
                <a:cs typeface="Calibri Light" panose="020F0302020204030204" pitchFamily="34" charset="0"/>
              </a:rPr>
              <a:t>skönheten</a:t>
            </a:r>
            <a:r>
              <a:rPr lang="sv-SE" sz="2200" dirty="0">
                <a:effectLst/>
                <a:latin typeface="Calibri Light" panose="020F0302020204030204" pitchFamily="34" charset="0"/>
                <a:ea typeface="Calibri" panose="020F0502020204030204" pitchFamily="34" charset="0"/>
                <a:cs typeface="Calibri Light" panose="020F0302020204030204" pitchFamily="34" charset="0"/>
              </a:rPr>
              <a:t> i katekesen</a:t>
            </a:r>
          </a:p>
          <a:p>
            <a:pPr marL="342900" lvl="0" indent="-342900">
              <a:lnSpc>
                <a:spcPct val="107000"/>
              </a:lnSpc>
              <a:buFont typeface="Calibri" panose="020F0502020204030204" pitchFamily="34" charset="0"/>
              <a:buChar char="-"/>
            </a:pPr>
            <a:r>
              <a:rPr lang="sv-SE" sz="2200" dirty="0">
                <a:effectLst/>
                <a:latin typeface="Calibri Light" panose="020F0302020204030204" pitchFamily="34" charset="0"/>
                <a:ea typeface="Calibri" panose="020F0502020204030204" pitchFamily="34" charset="0"/>
                <a:cs typeface="Calibri Light" panose="020F0302020204030204" pitchFamily="34" charset="0"/>
              </a:rPr>
              <a:t>framhåller </a:t>
            </a:r>
            <a:r>
              <a:rPr lang="sv-SE" sz="2200" b="1" dirty="0">
                <a:effectLst/>
                <a:latin typeface="Calibri Light" panose="020F0302020204030204" pitchFamily="34" charset="0"/>
                <a:ea typeface="Calibri" panose="020F0502020204030204" pitchFamily="34" charset="0"/>
                <a:cs typeface="Calibri Light" panose="020F0302020204030204" pitchFamily="34" charset="0"/>
              </a:rPr>
              <a:t>dialogen</a:t>
            </a:r>
            <a:r>
              <a:rPr lang="sv-SE" sz="2200" dirty="0">
                <a:effectLst/>
                <a:latin typeface="Calibri Light" panose="020F0302020204030204" pitchFamily="34" charset="0"/>
                <a:ea typeface="Calibri" panose="020F0502020204030204" pitchFamily="34" charset="0"/>
                <a:cs typeface="Calibri Light" panose="020F0302020204030204" pitchFamily="34" charset="0"/>
              </a:rPr>
              <a:t> avgörande verktyg i all katekes</a:t>
            </a:r>
          </a:p>
          <a:p>
            <a:endParaRPr lang="sv-SE" dirty="0"/>
          </a:p>
        </p:txBody>
      </p:sp>
      <p:pic>
        <p:nvPicPr>
          <p:cNvPr id="18" name="Platshållare för innehåll 17">
            <a:extLst>
              <a:ext uri="{FF2B5EF4-FFF2-40B4-BE49-F238E27FC236}">
                <a16:creationId xmlns:a16="http://schemas.microsoft.com/office/drawing/2014/main" id="{A5D0051D-9224-4478-BF6B-FB9D7A67B566}"/>
              </a:ext>
            </a:extLst>
          </p:cNvPr>
          <p:cNvPicPr>
            <a:picLocks noGrp="1" noChangeAspect="1"/>
          </p:cNvPicPr>
          <p:nvPr>
            <p:ph sz="half" idx="1"/>
          </p:nvPr>
        </p:nvPicPr>
        <p:blipFill>
          <a:blip r:embed="rId2"/>
          <a:stretch>
            <a:fillRect/>
          </a:stretch>
        </p:blipFill>
        <p:spPr>
          <a:xfrm>
            <a:off x="905218" y="2216999"/>
            <a:ext cx="4858118" cy="2702136"/>
          </a:xfrm>
        </p:spPr>
      </p:pic>
      <p:pic>
        <p:nvPicPr>
          <p:cNvPr id="3074" name="Picture 2" descr="Katolska kyrkan i Sverige">
            <a:hlinkClick r:id="rId3" tooltip="Besök www.kpn.se"/>
            <a:extLst>
              <a:ext uri="{FF2B5EF4-FFF2-40B4-BE49-F238E27FC236}">
                <a16:creationId xmlns:a16="http://schemas.microsoft.com/office/drawing/2014/main" id="{A9EC7521-C2E4-4CF9-9A4F-42CB15507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5810356"/>
            <a:ext cx="1727200" cy="43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79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74EF83-B3F4-4017-9D92-4254DFFC7DFE}"/>
              </a:ext>
            </a:extLst>
          </p:cNvPr>
          <p:cNvSpPr>
            <a:spLocks noGrp="1"/>
          </p:cNvSpPr>
          <p:nvPr>
            <p:ph type="title"/>
          </p:nvPr>
        </p:nvSpPr>
        <p:spPr/>
        <p:txBody>
          <a:bodyPr/>
          <a:lstStyle/>
          <a:p>
            <a:r>
              <a:rPr lang="sv-SE" dirty="0"/>
              <a:t>Katekes i ekumeniken och i dialog med andra religioner</a:t>
            </a:r>
          </a:p>
        </p:txBody>
      </p:sp>
      <p:pic>
        <p:nvPicPr>
          <p:cNvPr id="6" name="Platshållare för innehåll 5">
            <a:extLst>
              <a:ext uri="{FF2B5EF4-FFF2-40B4-BE49-F238E27FC236}">
                <a16:creationId xmlns:a16="http://schemas.microsoft.com/office/drawing/2014/main" id="{730B86DD-C817-4DE0-B6F3-5BC05EA2BB3F}"/>
              </a:ext>
            </a:extLst>
          </p:cNvPr>
          <p:cNvPicPr>
            <a:picLocks noGrp="1" noChangeAspect="1"/>
          </p:cNvPicPr>
          <p:nvPr>
            <p:ph sz="half" idx="1"/>
          </p:nvPr>
        </p:nvPicPr>
        <p:blipFill>
          <a:blip r:embed="rId2"/>
          <a:stretch>
            <a:fillRect/>
          </a:stretch>
        </p:blipFill>
        <p:spPr>
          <a:xfrm>
            <a:off x="676275" y="2860835"/>
            <a:ext cx="4664075" cy="2042792"/>
          </a:xfrm>
        </p:spPr>
      </p:pic>
      <p:sp>
        <p:nvSpPr>
          <p:cNvPr id="4" name="Platshållare för innehåll 3">
            <a:extLst>
              <a:ext uri="{FF2B5EF4-FFF2-40B4-BE49-F238E27FC236}">
                <a16:creationId xmlns:a16="http://schemas.microsoft.com/office/drawing/2014/main" id="{75BB1723-B575-4F01-9C0E-5BD45FA2505E}"/>
              </a:ext>
            </a:extLst>
          </p:cNvPr>
          <p:cNvSpPr>
            <a:spLocks noGrp="1"/>
          </p:cNvSpPr>
          <p:nvPr>
            <p:ph sz="half" idx="2"/>
          </p:nvPr>
        </p:nvSpPr>
        <p:spPr/>
        <p:txBody>
          <a:bodyPr>
            <a:normAutofit fontScale="85000" lnSpcReduction="20000"/>
          </a:bodyPr>
          <a:lstStyle/>
          <a:p>
            <a:r>
              <a:rPr lang="sv-SE" dirty="0"/>
              <a:t>- All katekes ska präglas av en ekumenisk dimension och undvika uttryckssätt som är ett hinder för dialogen med andra kyrkor (344,5)</a:t>
            </a:r>
          </a:p>
          <a:p>
            <a:r>
              <a:rPr lang="sv-SE" dirty="0"/>
              <a:t>- Samarbeta gärna med andra kyrkor i katekesen, se det som är gemensamt (346)</a:t>
            </a:r>
          </a:p>
          <a:p>
            <a:r>
              <a:rPr lang="sv-SE" dirty="0"/>
              <a:t>- Kyrkan tar starkt avstånd från alla former av antisemitism, Jesus var jude (347)</a:t>
            </a:r>
          </a:p>
          <a:p>
            <a:r>
              <a:rPr lang="sv-SE" dirty="0"/>
              <a:t>- Se med respekt på andra religioner, de har en stråle av sanning som upplyser alla människor (349)</a:t>
            </a:r>
          </a:p>
          <a:p>
            <a:r>
              <a:rPr lang="sv-SE" dirty="0"/>
              <a:t>- Viktigt att inte fördöma de som lämnat kyrkan och är besvikna, de ska kunna känna sig välkomna tillbaka (353)</a:t>
            </a:r>
          </a:p>
        </p:txBody>
      </p:sp>
      <p:pic>
        <p:nvPicPr>
          <p:cNvPr id="8" name="Bildobjekt 7">
            <a:extLst>
              <a:ext uri="{FF2B5EF4-FFF2-40B4-BE49-F238E27FC236}">
                <a16:creationId xmlns:a16="http://schemas.microsoft.com/office/drawing/2014/main" id="{4DBEFCE9-D2DD-4739-8421-5F1E63CAEBD1}"/>
              </a:ext>
            </a:extLst>
          </p:cNvPr>
          <p:cNvPicPr>
            <a:picLocks noChangeAspect="1"/>
          </p:cNvPicPr>
          <p:nvPr/>
        </p:nvPicPr>
        <p:blipFill>
          <a:blip r:embed="rId3"/>
          <a:stretch>
            <a:fillRect/>
          </a:stretch>
        </p:blipFill>
        <p:spPr>
          <a:xfrm>
            <a:off x="676276" y="5813051"/>
            <a:ext cx="2160058" cy="545415"/>
          </a:xfrm>
          <a:prstGeom prst="rect">
            <a:avLst/>
          </a:prstGeom>
        </p:spPr>
      </p:pic>
    </p:spTree>
    <p:extLst>
      <p:ext uri="{BB962C8B-B14F-4D97-AF65-F5344CB8AC3E}">
        <p14:creationId xmlns:p14="http://schemas.microsoft.com/office/powerpoint/2010/main" val="760334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479732-19EB-4224-8BDF-AAC3F03E54A8}"/>
              </a:ext>
            </a:extLst>
          </p:cNvPr>
          <p:cNvSpPr>
            <a:spLocks noGrp="1"/>
          </p:cNvSpPr>
          <p:nvPr>
            <p:ph type="title"/>
          </p:nvPr>
        </p:nvSpPr>
        <p:spPr/>
        <p:txBody>
          <a:bodyPr/>
          <a:lstStyle/>
          <a:p>
            <a:r>
              <a:rPr lang="sv-SE" dirty="0"/>
              <a:t>Optionen för de fattiga</a:t>
            </a:r>
          </a:p>
        </p:txBody>
      </p:sp>
      <p:pic>
        <p:nvPicPr>
          <p:cNvPr id="6" name="Platshållare för innehåll 5">
            <a:extLst>
              <a:ext uri="{FF2B5EF4-FFF2-40B4-BE49-F238E27FC236}">
                <a16:creationId xmlns:a16="http://schemas.microsoft.com/office/drawing/2014/main" id="{CE5B8C30-F9D5-4568-A856-015F26F3E8FA}"/>
              </a:ext>
            </a:extLst>
          </p:cNvPr>
          <p:cNvPicPr>
            <a:picLocks noGrp="1" noChangeAspect="1"/>
          </p:cNvPicPr>
          <p:nvPr>
            <p:ph sz="half" idx="1"/>
          </p:nvPr>
        </p:nvPicPr>
        <p:blipFill>
          <a:blip r:embed="rId2"/>
          <a:stretch>
            <a:fillRect/>
          </a:stretch>
        </p:blipFill>
        <p:spPr>
          <a:xfrm>
            <a:off x="1426302" y="1825747"/>
            <a:ext cx="2993298" cy="3991065"/>
          </a:xfrm>
        </p:spPr>
      </p:pic>
      <p:sp>
        <p:nvSpPr>
          <p:cNvPr id="4" name="Platshållare för innehåll 3">
            <a:extLst>
              <a:ext uri="{FF2B5EF4-FFF2-40B4-BE49-F238E27FC236}">
                <a16:creationId xmlns:a16="http://schemas.microsoft.com/office/drawing/2014/main" id="{F2F6D2E8-9C21-44F7-AE62-4FE4B56030C2}"/>
              </a:ext>
            </a:extLst>
          </p:cNvPr>
          <p:cNvSpPr>
            <a:spLocks noGrp="1"/>
          </p:cNvSpPr>
          <p:nvPr>
            <p:ph sz="half" idx="2"/>
          </p:nvPr>
        </p:nvSpPr>
        <p:spPr/>
        <p:txBody>
          <a:bodyPr>
            <a:normAutofit fontScale="92500"/>
          </a:bodyPr>
          <a:lstStyle/>
          <a:p>
            <a:r>
              <a:rPr lang="sv-SE" dirty="0"/>
              <a:t>- Matt 25: ”Jag var hungrig och ni gav mig att äta…” Kyrkans kärlek till de fattiga har en lång tradition (386)</a:t>
            </a:r>
          </a:p>
          <a:p>
            <a:r>
              <a:rPr lang="sv-SE" dirty="0"/>
              <a:t>- När vi hjälper de svaga blir vi själva hjälpta, när vi helar, blir vi helade. Vi blir evangeliserade av de utsatta (387)</a:t>
            </a:r>
          </a:p>
          <a:p>
            <a:r>
              <a:rPr lang="sv-SE" dirty="0"/>
              <a:t>- Tron måste få sociala konsekvenser, öka vår kärlek och vårt (även politiska) engagemang för samhällets utsatta (389-90)</a:t>
            </a:r>
          </a:p>
          <a:p>
            <a:pPr marL="0" indent="0">
              <a:buNone/>
            </a:pPr>
            <a:r>
              <a:rPr lang="sv-SE" dirty="0"/>
              <a:t> </a:t>
            </a:r>
          </a:p>
        </p:txBody>
      </p:sp>
      <p:pic>
        <p:nvPicPr>
          <p:cNvPr id="8" name="Bildobjekt 7">
            <a:extLst>
              <a:ext uri="{FF2B5EF4-FFF2-40B4-BE49-F238E27FC236}">
                <a16:creationId xmlns:a16="http://schemas.microsoft.com/office/drawing/2014/main" id="{5334C341-C832-452A-BB22-6A800C0EBEE8}"/>
              </a:ext>
            </a:extLst>
          </p:cNvPr>
          <p:cNvPicPr>
            <a:picLocks noChangeAspect="1"/>
          </p:cNvPicPr>
          <p:nvPr/>
        </p:nvPicPr>
        <p:blipFill>
          <a:blip r:embed="rId3"/>
          <a:stretch>
            <a:fillRect/>
          </a:stretch>
        </p:blipFill>
        <p:spPr>
          <a:xfrm>
            <a:off x="421368" y="5765462"/>
            <a:ext cx="2348535" cy="593005"/>
          </a:xfrm>
          <a:prstGeom prst="rect">
            <a:avLst/>
          </a:prstGeom>
        </p:spPr>
      </p:pic>
    </p:spTree>
    <p:extLst>
      <p:ext uri="{BB962C8B-B14F-4D97-AF65-F5344CB8AC3E}">
        <p14:creationId xmlns:p14="http://schemas.microsoft.com/office/powerpoint/2010/main" val="3780870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52D19A-53F0-44E8-A715-63C9951DFB5E}"/>
              </a:ext>
            </a:extLst>
          </p:cNvPr>
          <p:cNvSpPr>
            <a:spLocks noGrp="1"/>
          </p:cNvSpPr>
          <p:nvPr>
            <p:ph type="title"/>
          </p:nvPr>
        </p:nvSpPr>
        <p:spPr/>
        <p:txBody>
          <a:bodyPr/>
          <a:lstStyle/>
          <a:p>
            <a:r>
              <a:rPr lang="sv-SE" dirty="0"/>
              <a:t>Katekesen i kyrkans organisation</a:t>
            </a:r>
          </a:p>
        </p:txBody>
      </p:sp>
      <p:pic>
        <p:nvPicPr>
          <p:cNvPr id="6" name="Platshållare för innehåll 5">
            <a:extLst>
              <a:ext uri="{FF2B5EF4-FFF2-40B4-BE49-F238E27FC236}">
                <a16:creationId xmlns:a16="http://schemas.microsoft.com/office/drawing/2014/main" id="{9A2475E6-E1D7-4ED2-894B-BB99B49F9184}"/>
              </a:ext>
            </a:extLst>
          </p:cNvPr>
          <p:cNvPicPr>
            <a:picLocks noGrp="1" noChangeAspect="1"/>
          </p:cNvPicPr>
          <p:nvPr>
            <p:ph sz="half" idx="1"/>
          </p:nvPr>
        </p:nvPicPr>
        <p:blipFill>
          <a:blip r:embed="rId2"/>
          <a:stretch>
            <a:fillRect/>
          </a:stretch>
        </p:blipFill>
        <p:spPr>
          <a:xfrm>
            <a:off x="676275" y="2327929"/>
            <a:ext cx="4664075" cy="3108605"/>
          </a:xfrm>
        </p:spPr>
      </p:pic>
      <p:sp>
        <p:nvSpPr>
          <p:cNvPr id="4" name="Platshållare för innehåll 3">
            <a:extLst>
              <a:ext uri="{FF2B5EF4-FFF2-40B4-BE49-F238E27FC236}">
                <a16:creationId xmlns:a16="http://schemas.microsoft.com/office/drawing/2014/main" id="{E8B467CE-C151-4891-9CF0-9AD069836C06}"/>
              </a:ext>
            </a:extLst>
          </p:cNvPr>
          <p:cNvSpPr>
            <a:spLocks noGrp="1"/>
          </p:cNvSpPr>
          <p:nvPr>
            <p:ph sz="half" idx="2"/>
          </p:nvPr>
        </p:nvSpPr>
        <p:spPr/>
        <p:txBody>
          <a:bodyPr>
            <a:normAutofit fontScale="85000" lnSpcReduction="10000"/>
          </a:bodyPr>
          <a:lstStyle/>
          <a:p>
            <a:r>
              <a:rPr lang="sv-SE" dirty="0"/>
              <a:t>- Det påvliga rådet för ny evangelisation har ansvaret för katekes (409) (idag </a:t>
            </a:r>
            <a:r>
              <a:rPr lang="sv-SE" dirty="0" err="1"/>
              <a:t>Dikasteriet</a:t>
            </a:r>
            <a:r>
              <a:rPr lang="sv-SE" dirty="0"/>
              <a:t> för Evangelisation)</a:t>
            </a:r>
          </a:p>
          <a:p>
            <a:r>
              <a:rPr lang="sv-SE" dirty="0"/>
              <a:t>- Biskopskonferenserna ska utse en nämnd som har i uppgift att stödja och utveckla det kateketiska arbetet med utbildningar, material osv (412,416)</a:t>
            </a:r>
          </a:p>
          <a:p>
            <a:r>
              <a:rPr lang="sv-SE" dirty="0"/>
              <a:t>- Angeläget att katekesen koordineras med andra pastorala områden, exempelvis ungdoms och familjepastoral (420)</a:t>
            </a:r>
          </a:p>
          <a:p>
            <a:r>
              <a:rPr lang="sv-SE" dirty="0"/>
              <a:t>- Vuxenkatekesen ska vara utgångspunkten för hur all katekes organiseras, inspirerad av </a:t>
            </a:r>
            <a:r>
              <a:rPr lang="sv-SE" dirty="0" err="1"/>
              <a:t>Vuxenkatekumenatet</a:t>
            </a:r>
            <a:r>
              <a:rPr lang="sv-SE" dirty="0"/>
              <a:t> (422)</a:t>
            </a:r>
          </a:p>
          <a:p>
            <a:endParaRPr lang="sv-SE" dirty="0"/>
          </a:p>
        </p:txBody>
      </p:sp>
      <p:pic>
        <p:nvPicPr>
          <p:cNvPr id="8" name="Bildobjekt 7">
            <a:extLst>
              <a:ext uri="{FF2B5EF4-FFF2-40B4-BE49-F238E27FC236}">
                <a16:creationId xmlns:a16="http://schemas.microsoft.com/office/drawing/2014/main" id="{7E8D2150-EEA2-4132-8F12-BB1ACE47D2FB}"/>
              </a:ext>
            </a:extLst>
          </p:cNvPr>
          <p:cNvPicPr>
            <a:picLocks noChangeAspect="1"/>
          </p:cNvPicPr>
          <p:nvPr/>
        </p:nvPicPr>
        <p:blipFill>
          <a:blip r:embed="rId3"/>
          <a:stretch>
            <a:fillRect/>
          </a:stretch>
        </p:blipFill>
        <p:spPr>
          <a:xfrm>
            <a:off x="304800" y="5765462"/>
            <a:ext cx="1642534" cy="414740"/>
          </a:xfrm>
          <a:prstGeom prst="rect">
            <a:avLst/>
          </a:prstGeom>
        </p:spPr>
      </p:pic>
    </p:spTree>
    <p:extLst>
      <p:ext uri="{BB962C8B-B14F-4D97-AF65-F5344CB8AC3E}">
        <p14:creationId xmlns:p14="http://schemas.microsoft.com/office/powerpoint/2010/main" val="89964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5EAA6-5EAE-4100-8C4B-4616C702395A}"/>
              </a:ext>
            </a:extLst>
          </p:cNvPr>
          <p:cNvSpPr>
            <a:spLocks noGrp="1"/>
          </p:cNvSpPr>
          <p:nvPr>
            <p:ph type="title"/>
          </p:nvPr>
        </p:nvSpPr>
        <p:spPr/>
        <p:txBody>
          <a:bodyPr/>
          <a:lstStyle/>
          <a:p>
            <a:r>
              <a:rPr lang="sv-SE" dirty="0"/>
              <a:t>Maria – evangelisationens pedagog</a:t>
            </a:r>
          </a:p>
        </p:txBody>
      </p:sp>
      <p:sp>
        <p:nvSpPr>
          <p:cNvPr id="4" name="Platshållare för innehåll 3">
            <a:extLst>
              <a:ext uri="{FF2B5EF4-FFF2-40B4-BE49-F238E27FC236}">
                <a16:creationId xmlns:a16="http://schemas.microsoft.com/office/drawing/2014/main" id="{A212D988-1D44-4C1A-9CCB-D33E91271C1D}"/>
              </a:ext>
            </a:extLst>
          </p:cNvPr>
          <p:cNvSpPr>
            <a:spLocks noGrp="1"/>
          </p:cNvSpPr>
          <p:nvPr>
            <p:ph sz="half" idx="2"/>
          </p:nvPr>
        </p:nvSpPr>
        <p:spPr/>
        <p:txBody>
          <a:bodyPr>
            <a:normAutofit fontScale="85000" lnSpcReduction="10000"/>
          </a:bodyPr>
          <a:lstStyle/>
          <a:p>
            <a:r>
              <a:rPr lang="sv-SE" dirty="0"/>
              <a:t>- Hon som lyssnade och tog emot Guds ord och blev till den som renast har förverkligat tron (428)</a:t>
            </a:r>
          </a:p>
          <a:p>
            <a:r>
              <a:rPr lang="sv-SE" dirty="0"/>
              <a:t>- Gav den heliga familjen en atmosfär av ödmjukhet, omsorg och visade rättvisans vägar (428)</a:t>
            </a:r>
          </a:p>
          <a:p>
            <a:r>
              <a:rPr lang="sv-SE" dirty="0"/>
              <a:t>- På pingstdagen vakade kyrkans Moder över evangelisationens begynnelse genom sin bön (428)</a:t>
            </a:r>
          </a:p>
          <a:p>
            <a:r>
              <a:rPr lang="sv-SE" dirty="0"/>
              <a:t>- Hon fortsätter även idag att be för att människor ska möta Kristus (428)</a:t>
            </a:r>
          </a:p>
          <a:p>
            <a:r>
              <a:rPr lang="sv-SE" dirty="0"/>
              <a:t>- Maria låter sitt ljus skina över kyrkans glädjerika uppgift att evangelisera (428)</a:t>
            </a:r>
          </a:p>
        </p:txBody>
      </p:sp>
      <p:pic>
        <p:nvPicPr>
          <p:cNvPr id="18" name="Platshållare för innehåll 17">
            <a:extLst>
              <a:ext uri="{FF2B5EF4-FFF2-40B4-BE49-F238E27FC236}">
                <a16:creationId xmlns:a16="http://schemas.microsoft.com/office/drawing/2014/main" id="{697DAF17-6C75-4004-9595-E45D73880654}"/>
              </a:ext>
            </a:extLst>
          </p:cNvPr>
          <p:cNvPicPr>
            <a:picLocks noGrp="1" noChangeAspect="1"/>
          </p:cNvPicPr>
          <p:nvPr>
            <p:ph sz="half" idx="1"/>
          </p:nvPr>
        </p:nvPicPr>
        <p:blipFill>
          <a:blip r:embed="rId2"/>
          <a:stretch>
            <a:fillRect/>
          </a:stretch>
        </p:blipFill>
        <p:spPr>
          <a:xfrm>
            <a:off x="1266328" y="1998663"/>
            <a:ext cx="3483969" cy="3767137"/>
          </a:xfrm>
        </p:spPr>
      </p:pic>
      <p:pic>
        <p:nvPicPr>
          <p:cNvPr id="20" name="Bildobjekt 19">
            <a:extLst>
              <a:ext uri="{FF2B5EF4-FFF2-40B4-BE49-F238E27FC236}">
                <a16:creationId xmlns:a16="http://schemas.microsoft.com/office/drawing/2014/main" id="{67A5E173-BC16-41B4-809D-FC13A88038E6}"/>
              </a:ext>
            </a:extLst>
          </p:cNvPr>
          <p:cNvPicPr>
            <a:picLocks noChangeAspect="1"/>
          </p:cNvPicPr>
          <p:nvPr/>
        </p:nvPicPr>
        <p:blipFill>
          <a:blip r:embed="rId3"/>
          <a:stretch>
            <a:fillRect/>
          </a:stretch>
        </p:blipFill>
        <p:spPr>
          <a:xfrm>
            <a:off x="657224" y="5897181"/>
            <a:ext cx="1874309" cy="473263"/>
          </a:xfrm>
          <a:prstGeom prst="rect">
            <a:avLst/>
          </a:prstGeom>
        </p:spPr>
      </p:pic>
    </p:spTree>
    <p:extLst>
      <p:ext uri="{BB962C8B-B14F-4D97-AF65-F5344CB8AC3E}">
        <p14:creationId xmlns:p14="http://schemas.microsoft.com/office/powerpoint/2010/main" val="3699658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B6359F-FA66-4539-A0A3-309562E21014}"/>
              </a:ext>
            </a:extLst>
          </p:cNvPr>
          <p:cNvSpPr>
            <a:spLocks noGrp="1"/>
          </p:cNvSpPr>
          <p:nvPr>
            <p:ph type="title"/>
          </p:nvPr>
        </p:nvSpPr>
        <p:spPr>
          <a:xfrm>
            <a:off x="801157" y="651933"/>
            <a:ext cx="10772775" cy="1658198"/>
          </a:xfrm>
        </p:spPr>
        <p:txBody>
          <a:bodyPr>
            <a:normAutofit fontScale="90000"/>
          </a:bodyPr>
          <a:lstStyle/>
          <a:p>
            <a:r>
              <a:rPr lang="sv-SE" b="1" dirty="0"/>
              <a:t>Del 1  </a:t>
            </a:r>
            <a:r>
              <a:rPr lang="sv-SE" dirty="0"/>
              <a:t>Katekesen som en del av kyrkans evangelisationsarbete</a:t>
            </a:r>
            <a:br>
              <a:rPr lang="sv-SE" dirty="0"/>
            </a:br>
            <a:endParaRPr lang="sv-SE" dirty="0"/>
          </a:p>
        </p:txBody>
      </p:sp>
      <p:pic>
        <p:nvPicPr>
          <p:cNvPr id="6" name="Platshållare för innehåll 5">
            <a:extLst>
              <a:ext uri="{FF2B5EF4-FFF2-40B4-BE49-F238E27FC236}">
                <a16:creationId xmlns:a16="http://schemas.microsoft.com/office/drawing/2014/main" id="{9070A611-D7FF-45F7-B620-528F2C82EFAB}"/>
              </a:ext>
            </a:extLst>
          </p:cNvPr>
          <p:cNvPicPr>
            <a:picLocks noGrp="1" noChangeAspect="1"/>
          </p:cNvPicPr>
          <p:nvPr>
            <p:ph sz="half" idx="1"/>
          </p:nvPr>
        </p:nvPicPr>
        <p:blipFill>
          <a:blip r:embed="rId2"/>
          <a:stretch>
            <a:fillRect/>
          </a:stretch>
        </p:blipFill>
        <p:spPr>
          <a:xfrm>
            <a:off x="1124744" y="1998663"/>
            <a:ext cx="3767137" cy="3767137"/>
          </a:xfrm>
        </p:spPr>
      </p:pic>
      <p:sp>
        <p:nvSpPr>
          <p:cNvPr id="4" name="Platshållare för innehåll 3">
            <a:extLst>
              <a:ext uri="{FF2B5EF4-FFF2-40B4-BE49-F238E27FC236}">
                <a16:creationId xmlns:a16="http://schemas.microsoft.com/office/drawing/2014/main" id="{FCD9038E-DECC-4E00-A38D-50BC511E754D}"/>
              </a:ext>
            </a:extLst>
          </p:cNvPr>
          <p:cNvSpPr>
            <a:spLocks noGrp="1"/>
          </p:cNvSpPr>
          <p:nvPr>
            <p:ph sz="half" idx="2"/>
          </p:nvPr>
        </p:nvSpPr>
        <p:spPr/>
        <p:txBody>
          <a:bodyPr/>
          <a:lstStyle/>
          <a:p>
            <a:r>
              <a:rPr lang="sv-SE" dirty="0"/>
              <a:t>- Kyrkan finns till för att evangelisera (28) </a:t>
            </a:r>
          </a:p>
          <a:p>
            <a:r>
              <a:rPr lang="sv-SE" dirty="0"/>
              <a:t>- Katekesen måste bibehålla </a:t>
            </a:r>
            <a:r>
              <a:rPr lang="sv-SE" dirty="0" err="1"/>
              <a:t>kerygmat</a:t>
            </a:r>
            <a:r>
              <a:rPr lang="sv-SE" dirty="0"/>
              <a:t> – den första förkunnelsen</a:t>
            </a:r>
          </a:p>
          <a:p>
            <a:r>
              <a:rPr lang="sv-SE" dirty="0"/>
              <a:t>- Evangelisation inte i första hand att ge vidare en lära utan att göra Kristus levande (29)</a:t>
            </a:r>
          </a:p>
          <a:p>
            <a:r>
              <a:rPr lang="sv-SE" dirty="0"/>
              <a:t>- Om dess mål och uppgifter</a:t>
            </a:r>
          </a:p>
          <a:p>
            <a:r>
              <a:rPr lang="sv-SE" dirty="0"/>
              <a:t>- Om kateketer och deras utbildning</a:t>
            </a:r>
          </a:p>
        </p:txBody>
      </p:sp>
      <p:pic>
        <p:nvPicPr>
          <p:cNvPr id="4098" name="Picture 2" descr="Katolska kyrkan i Sverige">
            <a:hlinkClick r:id="rId3" tooltip="Besök www.kpn.se"/>
            <a:extLst>
              <a:ext uri="{FF2B5EF4-FFF2-40B4-BE49-F238E27FC236}">
                <a16:creationId xmlns:a16="http://schemas.microsoft.com/office/drawing/2014/main" id="{AF3F5024-6136-4ACF-99D1-C3230F946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32" y="5969000"/>
            <a:ext cx="1982195" cy="50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C48243-20AD-4B0D-AA23-A513B07A1A73}"/>
              </a:ext>
            </a:extLst>
          </p:cNvPr>
          <p:cNvSpPr>
            <a:spLocks noGrp="1"/>
          </p:cNvSpPr>
          <p:nvPr>
            <p:ph type="title"/>
          </p:nvPr>
        </p:nvSpPr>
        <p:spPr/>
        <p:txBody>
          <a:bodyPr/>
          <a:lstStyle/>
          <a:p>
            <a:r>
              <a:rPr lang="sv-SE" b="1" dirty="0"/>
              <a:t>Del 2 </a:t>
            </a:r>
            <a:r>
              <a:rPr lang="sv-SE" dirty="0"/>
              <a:t>Katekesens process</a:t>
            </a:r>
          </a:p>
        </p:txBody>
      </p:sp>
      <p:pic>
        <p:nvPicPr>
          <p:cNvPr id="6" name="Platshållare för innehåll 5">
            <a:extLst>
              <a:ext uri="{FF2B5EF4-FFF2-40B4-BE49-F238E27FC236}">
                <a16:creationId xmlns:a16="http://schemas.microsoft.com/office/drawing/2014/main" id="{093B988F-96FF-4A57-B0DB-EC038F28B055}"/>
              </a:ext>
            </a:extLst>
          </p:cNvPr>
          <p:cNvPicPr>
            <a:picLocks noGrp="1" noChangeAspect="1"/>
          </p:cNvPicPr>
          <p:nvPr>
            <p:ph sz="half" idx="1"/>
          </p:nvPr>
        </p:nvPicPr>
        <p:blipFill>
          <a:blip r:embed="rId2"/>
          <a:stretch>
            <a:fillRect/>
          </a:stretch>
        </p:blipFill>
        <p:spPr>
          <a:xfrm>
            <a:off x="676275" y="2212102"/>
            <a:ext cx="4664075" cy="3340259"/>
          </a:xfrm>
        </p:spPr>
      </p:pic>
      <p:sp>
        <p:nvSpPr>
          <p:cNvPr id="4" name="Platshållare för innehåll 3">
            <a:extLst>
              <a:ext uri="{FF2B5EF4-FFF2-40B4-BE49-F238E27FC236}">
                <a16:creationId xmlns:a16="http://schemas.microsoft.com/office/drawing/2014/main" id="{F363E7DE-C847-4532-9E40-66B6C338B6E1}"/>
              </a:ext>
            </a:extLst>
          </p:cNvPr>
          <p:cNvSpPr>
            <a:spLocks noGrp="1"/>
          </p:cNvSpPr>
          <p:nvPr>
            <p:ph sz="half" idx="2"/>
          </p:nvPr>
        </p:nvSpPr>
        <p:spPr/>
        <p:txBody>
          <a:bodyPr>
            <a:normAutofit fontScale="92500" lnSpcReduction="20000"/>
          </a:bodyPr>
          <a:lstStyle/>
          <a:p>
            <a:pPr marL="342900" lvl="0" indent="-342900">
              <a:lnSpc>
                <a:spcPct val="107000"/>
              </a:lnSpc>
              <a:buFont typeface="Calibri" panose="020F0502020204030204" pitchFamily="34" charset="0"/>
              <a:buChar char="-"/>
            </a:pPr>
            <a:r>
              <a:rPr lang="sv-SE" sz="1800" dirty="0">
                <a:effectLst/>
                <a:latin typeface="Calibri Light" panose="020F0302020204030204" pitchFamily="34" charset="0"/>
                <a:ea typeface="Calibri" panose="020F0502020204030204" pitchFamily="34" charset="0"/>
                <a:cs typeface="Calibri Light" panose="020F0302020204030204" pitchFamily="34" charset="0"/>
              </a:rPr>
              <a:t>Guds pedagogik - tecken på hans barmhärtighet och kärlek</a:t>
            </a:r>
          </a:p>
          <a:p>
            <a:pPr marL="342900" lvl="0" indent="-342900">
              <a:lnSpc>
                <a:spcPct val="107000"/>
              </a:lnSpc>
              <a:buFont typeface="Calibri" panose="020F0502020204030204" pitchFamily="34" charset="0"/>
              <a:buChar char="-"/>
            </a:pPr>
            <a:r>
              <a:rPr lang="sv-SE" sz="1800" dirty="0">
                <a:effectLst/>
                <a:latin typeface="Calibri Light" panose="020F0302020204030204" pitchFamily="34" charset="0"/>
                <a:ea typeface="Calibri" panose="020F0502020204030204" pitchFamily="34" charset="0"/>
                <a:cs typeface="Calibri Light" panose="020F0302020204030204" pitchFamily="34" charset="0"/>
              </a:rPr>
              <a:t>Världskatekesens roll</a:t>
            </a:r>
          </a:p>
          <a:p>
            <a:pPr marL="342900" lvl="0" indent="-342900">
              <a:lnSpc>
                <a:spcPct val="107000"/>
              </a:lnSpc>
              <a:buFont typeface="Calibri" panose="020F0502020204030204" pitchFamily="34" charset="0"/>
              <a:buChar char="-"/>
            </a:pPr>
            <a:r>
              <a:rPr lang="sv-SE" sz="1800" dirty="0">
                <a:effectLst/>
                <a:latin typeface="Calibri Light" panose="020F0302020204030204" pitchFamily="34" charset="0"/>
                <a:ea typeface="Calibri" panose="020F0502020204030204" pitchFamily="34" charset="0"/>
                <a:cs typeface="Calibri Light" panose="020F0302020204030204" pitchFamily="34" charset="0"/>
              </a:rPr>
              <a:t>Katekesens metod ”dialogens laboratorium”</a:t>
            </a:r>
          </a:p>
          <a:p>
            <a:pPr marL="342900" lvl="0" indent="-342900">
              <a:lnSpc>
                <a:spcPct val="107000"/>
              </a:lnSpc>
              <a:buFont typeface="Calibri" panose="020F0502020204030204" pitchFamily="34" charset="0"/>
              <a:buChar char="-"/>
            </a:pPr>
            <a:r>
              <a:rPr lang="sv-SE" sz="1800" dirty="0" err="1">
                <a:effectLst/>
                <a:latin typeface="Calibri Light" panose="020F0302020204030204" pitchFamily="34" charset="0"/>
                <a:ea typeface="Calibri" panose="020F0502020204030204" pitchFamily="34" charset="0"/>
                <a:cs typeface="Calibri Light" panose="020F0302020204030204" pitchFamily="34" charset="0"/>
              </a:rPr>
              <a:t>Vuxenkatekumenatets</a:t>
            </a:r>
            <a:r>
              <a:rPr lang="sv-SE" sz="1800" dirty="0">
                <a:effectLst/>
                <a:latin typeface="Calibri Light" panose="020F0302020204030204" pitchFamily="34" charset="0"/>
                <a:ea typeface="Calibri" panose="020F0502020204030204" pitchFamily="34" charset="0"/>
                <a:cs typeface="Calibri Light" panose="020F0302020204030204" pitchFamily="34" charset="0"/>
              </a:rPr>
              <a:t> process </a:t>
            </a:r>
            <a:r>
              <a:rPr lang="sv-SE" sz="1800" dirty="0">
                <a:latin typeface="Calibri Light" panose="020F0302020204030204" pitchFamily="34" charset="0"/>
                <a:ea typeface="Calibri" panose="020F0502020204030204" pitchFamily="34" charset="0"/>
                <a:cs typeface="Calibri Light" panose="020F0302020204030204" pitchFamily="34" charset="0"/>
              </a:rPr>
              <a:t>– en grund</a:t>
            </a:r>
            <a:r>
              <a:rPr lang="sv-SE" sz="1800" dirty="0">
                <a:effectLst/>
                <a:latin typeface="Calibri Light" panose="020F0302020204030204" pitchFamily="34" charset="0"/>
                <a:ea typeface="Calibri" panose="020F0502020204030204" pitchFamily="34" charset="0"/>
                <a:cs typeface="Calibri Light" panose="020F0302020204030204" pitchFamily="34" charset="0"/>
              </a:rPr>
              <a:t>modell</a:t>
            </a:r>
          </a:p>
          <a:p>
            <a:pPr marL="342900" lvl="0" indent="-342900">
              <a:lnSpc>
                <a:spcPct val="107000"/>
              </a:lnSpc>
              <a:buFont typeface="Calibri" panose="020F0502020204030204" pitchFamily="34" charset="0"/>
              <a:buChar char="-"/>
            </a:pPr>
            <a:r>
              <a:rPr lang="sv-SE" sz="1800" dirty="0">
                <a:effectLst/>
                <a:latin typeface="Calibri Light" panose="020F0302020204030204" pitchFamily="34" charset="0"/>
                <a:ea typeface="Calibri" panose="020F0502020204030204" pitchFamily="34" charset="0"/>
                <a:cs typeface="Calibri Light" panose="020F0302020204030204" pitchFamily="34" charset="0"/>
              </a:rPr>
              <a:t>Katekesens förutsättning: den mänskliga erfarenheten</a:t>
            </a:r>
          </a:p>
          <a:p>
            <a:pPr marL="342900" lvl="0" indent="-342900">
              <a:lnSpc>
                <a:spcPct val="107000"/>
              </a:lnSpc>
              <a:spcAft>
                <a:spcPts val="800"/>
              </a:spcAft>
              <a:buFont typeface="Calibri" panose="020F0502020204030204" pitchFamily="34" charset="0"/>
              <a:buChar char="-"/>
            </a:pPr>
            <a:r>
              <a:rPr lang="sv-SE" sz="1800" dirty="0">
                <a:effectLst/>
                <a:latin typeface="Calibri Light" panose="020F0302020204030204" pitchFamily="34" charset="0"/>
                <a:ea typeface="Calibri" panose="020F0502020204030204" pitchFamily="34" charset="0"/>
                <a:cs typeface="Calibri Light" panose="020F0302020204030204" pitchFamily="34" charset="0"/>
              </a:rPr>
              <a:t>Katekes med olika grupper: familjen, vuxna, ungdomar, personer med funktionsnedsättning, människor i fängelse, migranter, marginaliserade</a:t>
            </a:r>
          </a:p>
          <a:p>
            <a:endParaRPr lang="sv-SE" dirty="0"/>
          </a:p>
        </p:txBody>
      </p:sp>
      <p:pic>
        <p:nvPicPr>
          <p:cNvPr id="5122" name="Picture 2" descr="Katolska kyrkan i Sverige">
            <a:hlinkClick r:id="rId3" tooltip="Besök www.kpn.se"/>
            <a:extLst>
              <a:ext uri="{FF2B5EF4-FFF2-40B4-BE49-F238E27FC236}">
                <a16:creationId xmlns:a16="http://schemas.microsoft.com/office/drawing/2014/main" id="{9A85A739-9825-4D61-B12B-F2F08450D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34" y="5689128"/>
            <a:ext cx="1643592" cy="41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48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C9D735-A919-4CD9-BBF8-9B23F79FE22F}"/>
              </a:ext>
            </a:extLst>
          </p:cNvPr>
          <p:cNvSpPr>
            <a:spLocks noGrp="1"/>
          </p:cNvSpPr>
          <p:nvPr>
            <p:ph type="title"/>
          </p:nvPr>
        </p:nvSpPr>
        <p:spPr/>
        <p:txBody>
          <a:bodyPr/>
          <a:lstStyle/>
          <a:p>
            <a:r>
              <a:rPr lang="sv-SE" b="1" dirty="0"/>
              <a:t>Del 3 </a:t>
            </a:r>
            <a:r>
              <a:rPr lang="sv-SE" dirty="0"/>
              <a:t>Katekesen i stiften</a:t>
            </a:r>
          </a:p>
        </p:txBody>
      </p:sp>
      <p:pic>
        <p:nvPicPr>
          <p:cNvPr id="6" name="Platshållare för innehåll 5">
            <a:extLst>
              <a:ext uri="{FF2B5EF4-FFF2-40B4-BE49-F238E27FC236}">
                <a16:creationId xmlns:a16="http://schemas.microsoft.com/office/drawing/2014/main" id="{0A9EBCFE-2E91-4791-AE0E-1B19FCC7581E}"/>
              </a:ext>
            </a:extLst>
          </p:cNvPr>
          <p:cNvPicPr>
            <a:picLocks noGrp="1" noChangeAspect="1"/>
          </p:cNvPicPr>
          <p:nvPr>
            <p:ph sz="half" idx="1"/>
          </p:nvPr>
        </p:nvPicPr>
        <p:blipFill>
          <a:blip r:embed="rId2"/>
          <a:stretch>
            <a:fillRect/>
          </a:stretch>
        </p:blipFill>
        <p:spPr>
          <a:xfrm>
            <a:off x="837924" y="1998663"/>
            <a:ext cx="4340777" cy="3767137"/>
          </a:xfrm>
        </p:spPr>
      </p:pic>
      <p:sp>
        <p:nvSpPr>
          <p:cNvPr id="4" name="Platshållare för innehåll 3">
            <a:extLst>
              <a:ext uri="{FF2B5EF4-FFF2-40B4-BE49-F238E27FC236}">
                <a16:creationId xmlns:a16="http://schemas.microsoft.com/office/drawing/2014/main" id="{AA499C8C-A4C3-4190-A3C4-053F5E8587C0}"/>
              </a:ext>
            </a:extLst>
          </p:cNvPr>
          <p:cNvSpPr>
            <a:spLocks noGrp="1"/>
          </p:cNvSpPr>
          <p:nvPr>
            <p:ph sz="half" idx="2"/>
          </p:nvPr>
        </p:nvSpPr>
        <p:spPr/>
        <p:txBody>
          <a:bodyPr>
            <a:normAutofit fontScale="92500" lnSpcReduction="10000"/>
          </a:bodyPr>
          <a:lstStyle/>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Församlingslivet, orientaliska kyrkor, katolska skolor…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Olika förutsättningar för katekesen: globalisering, pluralism, digitalisering, storstäder, glesbygd</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Nödvändiga element i katekesen: ekumenik och dialog med andra religioner, naturvetenskapen, de digitala verktygen, det ekologiska engagemanget, de fattigas företräde </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Katekesens organisation: Heliga stolen, biskopskonferenser, stiftsnivå</a:t>
            </a:r>
          </a:p>
          <a:p>
            <a:endParaRPr lang="sv-SE" dirty="0"/>
          </a:p>
        </p:txBody>
      </p:sp>
      <p:pic>
        <p:nvPicPr>
          <p:cNvPr id="1026" name="Picture 2" descr="Katolska kyrkan i Sverige">
            <a:hlinkClick r:id="rId3" tooltip="Besök www.kpn.se"/>
            <a:extLst>
              <a:ext uri="{FF2B5EF4-FFF2-40B4-BE49-F238E27FC236}">
                <a16:creationId xmlns:a16="http://schemas.microsoft.com/office/drawing/2014/main" id="{3C1AA21B-6AFA-49F4-A9BC-F1519A211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5863000"/>
            <a:ext cx="1552576" cy="39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5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0F8FF6-436F-42DE-9787-2A3374D66EFE}"/>
              </a:ext>
            </a:extLst>
          </p:cNvPr>
          <p:cNvSpPr>
            <a:spLocks noGrp="1"/>
          </p:cNvSpPr>
          <p:nvPr>
            <p:ph type="title"/>
          </p:nvPr>
        </p:nvSpPr>
        <p:spPr/>
        <p:txBody>
          <a:bodyPr/>
          <a:lstStyle/>
          <a:p>
            <a:r>
              <a:rPr lang="sv-SE" dirty="0"/>
              <a:t>Katekesen som en dialogens laboratorium</a:t>
            </a:r>
          </a:p>
        </p:txBody>
      </p:sp>
      <p:pic>
        <p:nvPicPr>
          <p:cNvPr id="6" name="Platshållare för innehåll 5">
            <a:extLst>
              <a:ext uri="{FF2B5EF4-FFF2-40B4-BE49-F238E27FC236}">
                <a16:creationId xmlns:a16="http://schemas.microsoft.com/office/drawing/2014/main" id="{8035F116-5CFF-437F-8919-07C88482F539}"/>
              </a:ext>
            </a:extLst>
          </p:cNvPr>
          <p:cNvPicPr>
            <a:picLocks noGrp="1" noChangeAspect="1"/>
          </p:cNvPicPr>
          <p:nvPr>
            <p:ph sz="half" idx="1"/>
          </p:nvPr>
        </p:nvPicPr>
        <p:blipFill>
          <a:blip r:embed="rId2"/>
          <a:stretch>
            <a:fillRect/>
          </a:stretch>
        </p:blipFill>
        <p:spPr>
          <a:xfrm>
            <a:off x="606295" y="2768599"/>
            <a:ext cx="4611969" cy="2023533"/>
          </a:xfrm>
        </p:spPr>
      </p:pic>
      <p:sp>
        <p:nvSpPr>
          <p:cNvPr id="4" name="Platshållare för innehåll 3">
            <a:extLst>
              <a:ext uri="{FF2B5EF4-FFF2-40B4-BE49-F238E27FC236}">
                <a16:creationId xmlns:a16="http://schemas.microsoft.com/office/drawing/2014/main" id="{38D11DD4-720E-4F52-989F-BA59E9A26AA7}"/>
              </a:ext>
            </a:extLst>
          </p:cNvPr>
          <p:cNvSpPr>
            <a:spLocks noGrp="1"/>
          </p:cNvSpPr>
          <p:nvPr>
            <p:ph sz="half" idx="2"/>
          </p:nvPr>
        </p:nvSpPr>
        <p:spPr>
          <a:xfrm>
            <a:off x="6502396" y="1725931"/>
            <a:ext cx="4663440" cy="3767328"/>
          </a:xfrm>
        </p:spPr>
        <p:txBody>
          <a:bodyPr>
            <a:normAutofit fontScale="92500" lnSpcReduction="20000"/>
          </a:bodyPr>
          <a:lstStyle/>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Varje döpt är en missionerande lärjunge, hela Guds folk förkunnar evangeliet (40)</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Erbjuda en vänskaplig atmosfär som trovärdigt förkunnar Guds kärlek (41)</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 all katekes behålla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dialogen</a:t>
            </a:r>
            <a:r>
              <a:rPr lang="sv-SE" sz="1800" dirty="0">
                <a:effectLst/>
                <a:latin typeface="Calibri" panose="020F0502020204030204" pitchFamily="34" charset="0"/>
                <a:ea typeface="Calibri" panose="020F0502020204030204" pitchFamily="34" charset="0"/>
                <a:cs typeface="Times New Roman" panose="02020603050405020304" pitchFamily="18" charset="0"/>
              </a:rPr>
              <a:t>: med människorna, med samhället runt oss, med vetenskapen (53)</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All katekes måste nyttja ett barmhärtighetens språk, först genom handlande, sedan genom ord (51)</a:t>
            </a:r>
          </a:p>
          <a:p>
            <a:pPr marL="342900" lvl="0" indent="-342900">
              <a:lnSpc>
                <a:spcPct val="107000"/>
              </a:lnSpc>
              <a:spcAft>
                <a:spcPts val="800"/>
              </a:spcAft>
              <a:buFont typeface="Calibri" panose="020F0502020204030204" pitchFamily="34" charset="0"/>
              <a:buChar cha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Katekumenatets</a:t>
            </a:r>
            <a:r>
              <a:rPr lang="sv-SE" sz="1800" dirty="0">
                <a:effectLst/>
                <a:latin typeface="Calibri" panose="020F0502020204030204" pitchFamily="34" charset="0"/>
                <a:ea typeface="Calibri" panose="020F0502020204030204" pitchFamily="34" charset="0"/>
                <a:cs typeface="Times New Roman" panose="02020603050405020304" pitchFamily="18" charset="0"/>
              </a:rPr>
              <a:t> process ska inspirera all katekes (31, 61-65) </a:t>
            </a:r>
          </a:p>
          <a:p>
            <a:endParaRPr lang="sv-SE" dirty="0"/>
          </a:p>
        </p:txBody>
      </p:sp>
      <p:pic>
        <p:nvPicPr>
          <p:cNvPr id="2052" name="Picture 4" descr="Katolska kyrkan i Sverige">
            <a:hlinkClick r:id="rId3" tooltip="Besök www.kpn.se"/>
            <a:extLst>
              <a:ext uri="{FF2B5EF4-FFF2-40B4-BE49-F238E27FC236}">
                <a16:creationId xmlns:a16="http://schemas.microsoft.com/office/drawing/2014/main" id="{B2D9D964-4B5D-471A-975E-B84B4DB80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631" y="5564235"/>
            <a:ext cx="1623902" cy="41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30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2FC59A-44C0-41C7-B6E2-3AB6A71DC184}"/>
              </a:ext>
            </a:extLst>
          </p:cNvPr>
          <p:cNvSpPr>
            <a:spLocks noGrp="1"/>
          </p:cNvSpPr>
          <p:nvPr>
            <p:ph type="title"/>
          </p:nvPr>
        </p:nvSpPr>
        <p:spPr/>
        <p:txBody>
          <a:bodyPr/>
          <a:lstStyle/>
          <a:p>
            <a:r>
              <a:rPr lang="sv-SE" dirty="0"/>
              <a:t>Katekesen fortsätter alltid den första förkunnelsen - KERYGMAT</a:t>
            </a:r>
          </a:p>
        </p:txBody>
      </p:sp>
      <p:pic>
        <p:nvPicPr>
          <p:cNvPr id="8" name="Platshållare för innehåll 7">
            <a:extLst>
              <a:ext uri="{FF2B5EF4-FFF2-40B4-BE49-F238E27FC236}">
                <a16:creationId xmlns:a16="http://schemas.microsoft.com/office/drawing/2014/main" id="{5C75C452-FB32-47F7-BE17-95A2F4233A87}"/>
              </a:ext>
            </a:extLst>
          </p:cNvPr>
          <p:cNvPicPr>
            <a:picLocks noGrp="1" noChangeAspect="1"/>
          </p:cNvPicPr>
          <p:nvPr>
            <p:ph sz="half" idx="2"/>
          </p:nvPr>
        </p:nvPicPr>
        <p:blipFill>
          <a:blip r:embed="rId2"/>
          <a:stretch>
            <a:fillRect/>
          </a:stretch>
        </p:blipFill>
        <p:spPr>
          <a:xfrm>
            <a:off x="1648176" y="2157731"/>
            <a:ext cx="2295347" cy="3418775"/>
          </a:xfrm>
        </p:spPr>
      </p:pic>
      <p:pic>
        <p:nvPicPr>
          <p:cNvPr id="3074" name="Picture 2" descr="Katolska kyrkan i Sverige">
            <a:hlinkClick r:id="rId3" tooltip="Besök www.kpn.se"/>
            <a:extLst>
              <a:ext uri="{FF2B5EF4-FFF2-40B4-BE49-F238E27FC236}">
                <a16:creationId xmlns:a16="http://schemas.microsoft.com/office/drawing/2014/main" id="{BCAD0DA9-C112-45AA-9CDC-6E941A76E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1" y="5576506"/>
            <a:ext cx="2057400" cy="5194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266EBC72-768D-4FAB-A78B-BED68D22A4DB}"/>
              </a:ext>
            </a:extLst>
          </p:cNvPr>
          <p:cNvSpPr txBox="1"/>
          <p:nvPr/>
        </p:nvSpPr>
        <p:spPr>
          <a:xfrm>
            <a:off x="4809066" y="2049344"/>
            <a:ext cx="6096000" cy="3635547"/>
          </a:xfrm>
          <a:prstGeom prst="rect">
            <a:avLst/>
          </a:prstGeom>
          <a:noFill/>
        </p:spPr>
        <p:txBody>
          <a:bodyPr wrap="square">
            <a:spAutoFit/>
          </a:bodyPr>
          <a:lstStyle/>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Ofta vänder sig katekesen till dem som redan erhållit det grundläggande budskapet om Kristus som frälsare, den första förkunnelsen=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kerygmat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(56)</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Ständigt tillbaka till källan, den första förkunnelsen,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kerygmat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mötet med den levande Kristus, måste vara ”en konstitutiv del av all katekes” (57)</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Utan tvång, katekesen är ett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glädjefyllt</a:t>
            </a:r>
            <a:r>
              <a:rPr lang="sv-SE" sz="1800" dirty="0">
                <a:effectLst/>
                <a:latin typeface="Calibri" panose="020F0502020204030204" pitchFamily="34" charset="0"/>
                <a:ea typeface="Calibri" panose="020F0502020204030204" pitchFamily="34" charset="0"/>
                <a:cs typeface="Times New Roman" panose="02020603050405020304" pitchFamily="18" charset="0"/>
              </a:rPr>
              <a:t> erbjudande (59)</a:t>
            </a:r>
          </a:p>
          <a:p>
            <a:pPr marL="342900" lvl="0" indent="-342900">
              <a:lnSpc>
                <a:spcPct val="107000"/>
              </a:lnSpc>
              <a:buFont typeface="Calibri" panose="020F0502020204030204" pitchFamily="34" charset="0"/>
              <a:buChar cha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Kerygmat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har en social dimension som måste bli synlig i ett </a:t>
            </a:r>
            <a:r>
              <a:rPr lang="sv-SE"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rättvisare samhälle </a:t>
            </a:r>
            <a:r>
              <a:rPr lang="sv-SE" sz="1800" dirty="0">
                <a:effectLst/>
                <a:latin typeface="Calibri" panose="020F0502020204030204" pitchFamily="34" charset="0"/>
                <a:ea typeface="Calibri" panose="020F0502020204030204" pitchFamily="34" charset="0"/>
                <a:cs typeface="Times New Roman" panose="02020603050405020304" pitchFamily="18" charset="0"/>
              </a:rPr>
              <a:t>och få bäring på alla delar av mänskligt liv (60)</a:t>
            </a:r>
          </a:p>
          <a:p>
            <a:pPr marL="342900" lvl="0" indent="-342900">
              <a:lnSpc>
                <a:spcPct val="107000"/>
              </a:lnSpc>
              <a:spcAft>
                <a:spcPts val="800"/>
              </a:spcAft>
              <a:buFont typeface="Calibri" panose="020F0502020204030204" pitchFamily="34" charset="0"/>
              <a:buChar cha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Vuxenkatekumenatets</a:t>
            </a:r>
            <a:r>
              <a:rPr lang="sv-SE" sz="1800" dirty="0">
                <a:effectLst/>
                <a:latin typeface="Calibri" panose="020F0502020204030204" pitchFamily="34" charset="0"/>
                <a:ea typeface="Calibri" panose="020F0502020204030204" pitchFamily="34" charset="0"/>
                <a:cs typeface="Times New Roman" panose="02020603050405020304" pitchFamily="18" charset="0"/>
              </a:rPr>
              <a:t> process passar även för marginaliserade kristna (62)</a:t>
            </a:r>
          </a:p>
        </p:txBody>
      </p:sp>
      <p:sp>
        <p:nvSpPr>
          <p:cNvPr id="4" name="Platshållare för innehåll 3">
            <a:extLst>
              <a:ext uri="{FF2B5EF4-FFF2-40B4-BE49-F238E27FC236}">
                <a16:creationId xmlns:a16="http://schemas.microsoft.com/office/drawing/2014/main" id="{D97B87F5-89DE-A0DC-6ACB-2BE4D3BC7597}"/>
              </a:ext>
            </a:extLst>
          </p:cNvPr>
          <p:cNvSpPr>
            <a:spLocks noGrp="1"/>
          </p:cNvSpPr>
          <p:nvPr>
            <p:ph sz="half" idx="1"/>
          </p:nvPr>
        </p:nvSpPr>
        <p:spPr/>
        <p:txBody>
          <a:bodyPr/>
          <a:lstStyle/>
          <a:p>
            <a:endParaRPr lang="sv-SE" dirty="0"/>
          </a:p>
        </p:txBody>
      </p:sp>
    </p:spTree>
    <p:extLst>
      <p:ext uri="{BB962C8B-B14F-4D97-AF65-F5344CB8AC3E}">
        <p14:creationId xmlns:p14="http://schemas.microsoft.com/office/powerpoint/2010/main" val="16687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CFE18044-4A58-473E-89A6-56C9417B0916}"/>
              </a:ext>
            </a:extLst>
          </p:cNvPr>
          <p:cNvSpPr txBox="1"/>
          <p:nvPr/>
        </p:nvSpPr>
        <p:spPr>
          <a:xfrm>
            <a:off x="1295400" y="714070"/>
            <a:ext cx="9601199" cy="5781070"/>
          </a:xfrm>
          <a:prstGeom prst="rect">
            <a:avLst/>
          </a:prstGeom>
          <a:noFill/>
        </p:spPr>
        <p:txBody>
          <a:bodyPr wrap="square">
            <a:spAutoFit/>
          </a:bodyPr>
          <a:lstStyle/>
          <a:p>
            <a:pPr marL="228600">
              <a:lnSpc>
                <a:spcPct val="150000"/>
              </a:lnSpc>
              <a:tabLst>
                <a:tab pos="152400" algn="l"/>
              </a:tabLst>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lvl="0">
              <a:lnSpc>
                <a:spcPct val="150000"/>
              </a:lnSpc>
              <a:spcAft>
                <a:spcPts val="800"/>
              </a:spcAft>
              <a:tabLst>
                <a:tab pos="152400" algn="l"/>
              </a:tabLst>
            </a:pPr>
            <a:r>
              <a:rPr lang="sv-SE"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1800" b="1"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59</a:t>
            </a:r>
            <a:r>
              <a:rPr lang="sv-SE" sz="1800" b="1" i="1"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a:t>
            </a:r>
            <a:r>
              <a:rPr lang="sv-SE" sz="1800" i="1" dirty="0" err="1">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Kerygmats</a:t>
            </a:r>
            <a:r>
              <a:rPr lang="sv-SE" sz="1800" i="1"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centrala roll för förkunnelsen leder till nya inriktningar även för katekesen: ”Den måste nämligen vara uttryck för Guds frälsande kärlek som kommer före varje moralisk och religiös förpliktelse från vår sida; det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får inte tvinga på sanningen utifrån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utan måste appellera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till friheten; glädje, uppmuntran, livlighet och en harmonisk jämvikt måste känneteckna den. Den reducerar inte predikan till några lärosatser som kanske är mer filosofiska än evangeliska.”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De element som katekesen är kallad att lägga betoning vid, eftersom den är ett eko av </a:t>
            </a:r>
            <a:r>
              <a:rPr lang="sv-SE" sz="1800" i="1" dirty="0" err="1">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kerygmat</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är: att katekesen får karaktären av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ett erbjudande;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att det är en berättelse som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rör vid människors hjärtan</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dess existentiella dimension; att det är ett vittnesbörd om tron; att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tron alltid är en relation</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att den har ett fokus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på helande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och frälsning. Sanningen är att allt detta </a:t>
            </a:r>
            <a:r>
              <a:rPr lang="sv-SE" sz="1800" dirty="0">
                <a:solidFill>
                  <a:schemeClr val="tx2"/>
                </a:solidFill>
                <a:effectLst/>
                <a:latin typeface="Segoe UI" panose="020B0502040204020203" pitchFamily="34" charset="0"/>
                <a:ea typeface="Calibri" panose="020F0502020204030204" pitchFamily="34" charset="0"/>
                <a:cs typeface="Segoe UI" panose="020B0502040204020203" pitchFamily="34" charset="0"/>
              </a:rPr>
              <a:t>riktar frågor till kyrkan själv,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eftersom hon är kallad att vara den första som återupptäcker det evangelium som hon förkunnar: den nya </a:t>
            </a:r>
            <a:r>
              <a:rPr lang="sv-SE" sz="1800" i="1"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förkunnelsen</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 av evangeliet </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begär ett förnyat </a:t>
            </a:r>
            <a:r>
              <a:rPr lang="sv-SE" sz="1800" i="1"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lyssnande</a:t>
            </a:r>
            <a:r>
              <a:rPr lang="sv-SE" sz="1800"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 från kyrkan själv </a:t>
            </a:r>
            <a:r>
              <a:rPr lang="sv-SE" sz="1800" dirty="0">
                <a:solidFill>
                  <a:schemeClr val="bg2">
                    <a:lumMod val="25000"/>
                  </a:schemeClr>
                </a:solidFill>
                <a:effectLst/>
                <a:latin typeface="Segoe UI" panose="020B0502040204020203" pitchFamily="34" charset="0"/>
                <a:ea typeface="Calibri" panose="020F0502020204030204" pitchFamily="34" charset="0"/>
                <a:cs typeface="Segoe UI" panose="020B0502040204020203" pitchFamily="34" charset="0"/>
              </a:rPr>
              <a:t>tillsammans med hennes åhörare.</a:t>
            </a:r>
          </a:p>
          <a:p>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871057"/>
      </p:ext>
    </p:extLst>
  </p:cSld>
  <p:clrMapOvr>
    <a:masterClrMapping/>
  </p:clrMapOvr>
</p:sld>
</file>

<file path=ppt/theme/theme1.xml><?xml version="1.0" encoding="utf-8"?>
<a:theme xmlns:a="http://schemas.openxmlformats.org/drawingml/2006/main" name="Metropol">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Metropol</Template>
  <TotalTime>3000</TotalTime>
  <Words>2977</Words>
  <Application>Microsoft Office PowerPoint</Application>
  <PresentationFormat>Bredbild</PresentationFormat>
  <Paragraphs>179</Paragraphs>
  <Slides>33</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33</vt:i4>
      </vt:variant>
    </vt:vector>
  </HeadingPairs>
  <TitlesOfParts>
    <vt:vector size="40" baseType="lpstr">
      <vt:lpstr>Arial</vt:lpstr>
      <vt:lpstr>Calibri</vt:lpstr>
      <vt:lpstr>Calibri Light</vt:lpstr>
      <vt:lpstr>OpenSymbol</vt:lpstr>
      <vt:lpstr>Segoe UI</vt:lpstr>
      <vt:lpstr>Times New Roman</vt:lpstr>
      <vt:lpstr>Metropol</vt:lpstr>
      <vt:lpstr>PowerPoint-presentation</vt:lpstr>
      <vt:lpstr>Nytt Direktorium för katekes 2020</vt:lpstr>
      <vt:lpstr>Kännetecknande för detta direktorium</vt:lpstr>
      <vt:lpstr>Del 1  Katekesen som en del av kyrkans evangelisationsarbete </vt:lpstr>
      <vt:lpstr>Del 2 Katekesens process</vt:lpstr>
      <vt:lpstr>Del 3 Katekesen i stiften</vt:lpstr>
      <vt:lpstr>Katekesen som en dialogens laboratorium</vt:lpstr>
      <vt:lpstr>Katekesen fortsätter alltid den första förkunnelsen - KERYGMAT</vt:lpstr>
      <vt:lpstr>PowerPoint-presentation</vt:lpstr>
      <vt:lpstr>Katekesens mål</vt:lpstr>
      <vt:lpstr>Katekesens uppgifter</vt:lpstr>
      <vt:lpstr>Katekesens källor</vt:lpstr>
      <vt:lpstr>”Skönhetens väg” i katekesen</vt:lpstr>
      <vt:lpstr>Kateketen – en andlig medvandrare</vt:lpstr>
      <vt:lpstr>Kateketens fortbildning och kateketgruppen </vt:lpstr>
      <vt:lpstr>Trons pedagogik= KÄRLEK</vt:lpstr>
      <vt:lpstr>Katekes - barmhärtighet</vt:lpstr>
      <vt:lpstr>Katekesens metoder</vt:lpstr>
      <vt:lpstr>Utgångspunkten: den mänskliga erfarenheten</vt:lpstr>
      <vt:lpstr>Digitala medier</vt:lpstr>
      <vt:lpstr>Gemenskapen och rummet</vt:lpstr>
      <vt:lpstr>Katekes med nya familjekonstellationer</vt:lpstr>
      <vt:lpstr>Katekes med barn</vt:lpstr>
      <vt:lpstr>Katekes med unga</vt:lpstr>
      <vt:lpstr>Katekes med vuxna</vt:lpstr>
      <vt:lpstr>Katekes med personer med funktionsnedsättning</vt:lpstr>
      <vt:lpstr>Katekes bland migranter och fångar</vt:lpstr>
      <vt:lpstr>Östkyrkorna</vt:lpstr>
      <vt:lpstr>Rörelser, föreningar, smågrupper</vt:lpstr>
      <vt:lpstr>Katekes i ekumeniken och i dialog med andra religioner</vt:lpstr>
      <vt:lpstr>Optionen för de fattiga</vt:lpstr>
      <vt:lpstr>Katekesen i kyrkans organisation</vt:lpstr>
      <vt:lpstr>Maria – evangelisationens pedagog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Ulrika Erlandsson</dc:creator>
  <cp:lastModifiedBy>Ulrika</cp:lastModifiedBy>
  <cp:revision>92</cp:revision>
  <dcterms:created xsi:type="dcterms:W3CDTF">2021-08-12T09:37:11Z</dcterms:created>
  <dcterms:modified xsi:type="dcterms:W3CDTF">2023-08-24T06:18:42Z</dcterms:modified>
</cp:coreProperties>
</file>