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</p:sldMasterIdLst>
  <p:notesMasterIdLst>
    <p:notesMasterId r:id="rId21"/>
  </p:notesMasterIdLst>
  <p:handoutMasterIdLst>
    <p:handoutMasterId r:id="rId22"/>
  </p:handoutMasterIdLst>
  <p:sldIdLst>
    <p:sldId id="302" r:id="rId5"/>
    <p:sldId id="303" r:id="rId6"/>
    <p:sldId id="311" r:id="rId7"/>
    <p:sldId id="313" r:id="rId8"/>
    <p:sldId id="314" r:id="rId9"/>
    <p:sldId id="316" r:id="rId10"/>
    <p:sldId id="317" r:id="rId11"/>
    <p:sldId id="318" r:id="rId12"/>
    <p:sldId id="319" r:id="rId13"/>
    <p:sldId id="320" r:id="rId14"/>
    <p:sldId id="308" r:id="rId15"/>
    <p:sldId id="315" r:id="rId16"/>
    <p:sldId id="321" r:id="rId17"/>
    <p:sldId id="322" r:id="rId18"/>
    <p:sldId id="323" r:id="rId19"/>
    <p:sldId id="324" r:id="rId20"/>
  </p:sldIdLst>
  <p:sldSz cx="12192000" cy="6858000"/>
  <p:notesSz cx="6797675" cy="9926638"/>
  <p:defaultTextStyle>
    <a:defPPr rtl="0"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AFA4E9F6-3181-4764-9616-C93A1F3FCCE7}">
          <p14:sldIdLst>
            <p14:sldId id="302"/>
          </p14:sldIdLst>
        </p14:section>
        <p14:section name="Inndeling uten navn" id="{731D1E8B-1DFE-4D3F-8811-3C927A4E11B2}">
          <p14:sldIdLst>
            <p14:sldId id="303"/>
            <p14:sldId id="311"/>
            <p14:sldId id="313"/>
            <p14:sldId id="314"/>
            <p14:sldId id="316"/>
            <p14:sldId id="317"/>
            <p14:sldId id="318"/>
            <p14:sldId id="319"/>
            <p14:sldId id="320"/>
            <p14:sldId id="308"/>
            <p14:sldId id="315"/>
            <p14:sldId id="321"/>
            <p14:sldId id="322"/>
            <p14:sldId id="323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66FF"/>
    <a:srgbClr val="FF0066"/>
    <a:srgbClr val="6BC3F9"/>
    <a:srgbClr val="8ACFFA"/>
    <a:srgbClr val="6DA5F7"/>
    <a:srgbClr val="009900"/>
    <a:srgbClr val="993300"/>
    <a:srgbClr val="F2B232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1AA409-9CEB-461A-BA6B-59C58538837C}" v="532" dt="2023-08-25T13:43:53.507"/>
    <p1510:client id="{CB47ED1E-D061-48C3-BBA2-F09699E9F224}" v="3937" dt="2023-08-25T07:11:12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3" autoAdjust="0"/>
  </p:normalViewPr>
  <p:slideViewPr>
    <p:cSldViewPr snapToGrid="0">
      <p:cViewPr varScale="1">
        <p:scale>
          <a:sx n="105" d="100"/>
          <a:sy n="105" d="100"/>
        </p:scale>
        <p:origin x="83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574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E9839861-2984-47CE-B5C6-AF4C74BDC8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140C2B3-48FB-4E4F-9132-952EBBCBB4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11CA9-0D89-45DB-BEB2-6B9F6FF5E740}" type="datetime1">
              <a:rPr lang="nb-NO" smtClean="0"/>
              <a:t>31.08.2023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14FCA97-11DD-4E2B-BE35-2F25062540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4EE45E8-DD49-445E-AF31-7C5957180E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9581F-0510-4A27-ABD5-C355517FDA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532453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4T11:18:19.28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124924D-8356-45E8-9D28-715AE3EDEB8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576123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309813" y="1241425"/>
            <a:ext cx="3979862" cy="22399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79768" y="3784530"/>
            <a:ext cx="5438140" cy="4901278"/>
          </a:xfrm>
        </p:spPr>
        <p:txBody>
          <a:bodyPr/>
          <a:lstStyle/>
          <a:p>
            <a:r>
              <a:rPr lang="nb-NO" sz="1600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[Klikk]</a:t>
            </a:r>
            <a:r>
              <a:rPr lang="nb-NO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er DOCAT her, klar til å brukes!</a:t>
            </a:r>
          </a:p>
          <a:p>
            <a:endParaRPr lang="nb-NO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600" dirty="0"/>
              <a:t>Hva er DOCAT? </a:t>
            </a:r>
          </a:p>
          <a:p>
            <a:r>
              <a:rPr lang="nb-NO" sz="1600" dirty="0"/>
              <a:t>DOCAT er en forenklet fremstilling av Kirkens sosiallære ment for ungdom spesielt, oppsummert i spørsmål og svar.</a:t>
            </a:r>
          </a:p>
          <a:p>
            <a:endParaRPr lang="nb-NO" sz="1600" dirty="0"/>
          </a:p>
          <a:p>
            <a:r>
              <a:rPr lang="nb-NO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ting er hva vi katolikker TROR på;</a:t>
            </a:r>
            <a:r>
              <a:rPr lang="nb-NO" sz="16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gir de gule YOUCAT-bøkene oss svaret på.</a:t>
            </a:r>
            <a:r>
              <a:rPr lang="nb-NO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 hva inviterer troen oss til å gjøre som medmennesker og samfunnsborgere? Akkurat </a:t>
            </a:r>
            <a:r>
              <a:rPr lang="nb-NO" sz="16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dét</a:t>
            </a:r>
            <a:r>
              <a:rPr lang="nb-NO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DOCAT 328 gode svar på! </a:t>
            </a:r>
          </a:p>
          <a:p>
            <a:endParaRPr lang="nb-NO" sz="1600" dirty="0"/>
          </a:p>
          <a:p>
            <a:r>
              <a:rPr lang="nb-NO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i dag vil dere få en rask presentasjon av hensikten med DOCAT, hva den inneholder og noen små forslag til hvordan DOCAT kan brukes.</a:t>
            </a:r>
          </a:p>
          <a:p>
            <a:endParaRPr lang="nb-NO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9095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Det siste kapittelet påpeker hvordan vi kristne kan gi et dypere og mer omfattende svar på de sosiale behovene i samfunnet ved å engasjere oss personlig i menigheter, organisasjoner eller politikk enn hva rene velferdstjenester er i stand til.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7925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b-NO" sz="1600" dirty="0"/>
              <a:t>DOCAT inneholder totalt 328 spørsmål – og like mange svar. En del av dem er ment å opplyse troen – som «Hvordan åpenbarte Gud seg for menneskeheten før Jesus?», andre gir rom for refleksjon, som: «Hvilket ansvar har jeg når jeg bruker sosiale medier?», andre igjen er ment å gi kunnskap: «Hva har demokratiet å takke de gamle grekerne for?» og noen er ment å utfordre: «Hva skal jeg gjøre med andre menneskers fattigdom?»</a:t>
            </a:r>
          </a:p>
          <a:p>
            <a:pPr rtl="0"/>
            <a:endParaRPr lang="nb-NO" sz="1600" dirty="0"/>
          </a:p>
          <a:p>
            <a:pPr rtl="0"/>
            <a:r>
              <a:rPr lang="nb-NO" sz="1600" dirty="0"/>
              <a:t>Det er med andre ord nok av spørsmål å ta av for å få i gang en spennende samtale og utfordre til handling.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9CD3540-47EC-47F1-9DF7-C96EE8190A07}" type="slidenum">
              <a:rPr lang="nb-NO" smtClean="0"/>
              <a:t>11</a:t>
            </a:fld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2CE2DA9-0593-4790-906E-85F4B25C2D2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2D0BAC37-5059-4668-BB29-742FB59E93BB}" type="datetime1">
              <a:rPr lang="nb-NO" smtClean="0"/>
              <a:t>31.08.2023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1791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149475" y="409575"/>
            <a:ext cx="3484563" cy="19605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79768" y="2779804"/>
            <a:ext cx="5438140" cy="6489194"/>
          </a:xfrm>
        </p:spPr>
        <p:txBody>
          <a:bodyPr/>
          <a:lstStyle/>
          <a:p>
            <a:r>
              <a:rPr lang="nb-NO" sz="1600" dirty="0"/>
              <a:t>DOCAT inneholder to typer ekstra stoff: </a:t>
            </a:r>
          </a:p>
          <a:p>
            <a:pPr marL="342900" indent="-342900">
              <a:buAutoNum type="alphaUcPeriod"/>
            </a:pPr>
            <a:r>
              <a:rPr lang="nb-NO" sz="1600" dirty="0"/>
              <a:t>Underkapitlene kalt «Fra sidelinjen», som gir enkelte aktuelle temaer litt grundigere behandling. </a:t>
            </a:r>
          </a:p>
          <a:p>
            <a:r>
              <a:rPr lang="nb-NO" sz="1600" dirty="0"/>
              <a:t>Kapittel 2 har et underkapittel knyttet til internett og sosiale medier, mens Kap. 3 har et om </a:t>
            </a:r>
            <a:r>
              <a:rPr lang="nb-NO" sz="1600" dirty="0" err="1"/>
              <a:t>bio</a:t>
            </a:r>
            <a:r>
              <a:rPr lang="nb-NO" sz="1600" dirty="0"/>
              <a:t>-etiske spørsmål som abort, utvelgelse av embryoer, assistert selvmord. Kap. 9 har ett ekstra avsnitt om fattigdomsbegrepet og ett om globale fellesgoder, og Kap. 11 påpeker hvordan forskning kan misbrukes.</a:t>
            </a:r>
          </a:p>
          <a:p>
            <a:endParaRPr lang="nb-NO" sz="1600" dirty="0"/>
          </a:p>
          <a:p>
            <a:r>
              <a:rPr lang="nb-NO" sz="1600" dirty="0"/>
              <a:t>Den </a:t>
            </a:r>
            <a:r>
              <a:rPr lang="nb-NO" sz="1600" i="1" dirty="0"/>
              <a:t>andre typen </a:t>
            </a:r>
            <a:r>
              <a:rPr lang="nb-NO" sz="1600" dirty="0"/>
              <a:t>ekstramateriale er utdrag direkte fra Kirkens sosiallæredokumenter, altså fra pavenes rundskriv og Det annet Vatikankonsils dokumenter. Her finner vi avsnitt fra og med pave Leo </a:t>
            </a:r>
            <a:r>
              <a:rPr lang="nb-NO" sz="1600" dirty="0" err="1"/>
              <a:t>XIIIs</a:t>
            </a:r>
            <a:r>
              <a:rPr lang="nb-NO" sz="1600" dirty="0"/>
              <a:t> </a:t>
            </a:r>
            <a:r>
              <a:rPr lang="nb-NO" sz="1600" i="1" dirty="0" err="1"/>
              <a:t>Rerum</a:t>
            </a:r>
            <a:r>
              <a:rPr lang="nb-NO" sz="1600" i="1" dirty="0"/>
              <a:t> </a:t>
            </a:r>
            <a:r>
              <a:rPr lang="nb-NO" sz="1600" i="1" dirty="0" err="1"/>
              <a:t>novarum</a:t>
            </a:r>
            <a:r>
              <a:rPr lang="nb-NO" sz="1600" i="1" dirty="0"/>
              <a:t>, </a:t>
            </a:r>
            <a:r>
              <a:rPr lang="nb-NO" sz="1600" dirty="0"/>
              <a:t> Johannes </a:t>
            </a:r>
            <a:r>
              <a:rPr lang="nb-NO" sz="1600" dirty="0" err="1"/>
              <a:t>XXIIIs</a:t>
            </a:r>
            <a:r>
              <a:rPr lang="nb-NO" sz="1600" dirty="0"/>
              <a:t> </a:t>
            </a:r>
            <a:r>
              <a:rPr lang="nb-NO" sz="1600" i="1" dirty="0" err="1"/>
              <a:t>Pacem</a:t>
            </a:r>
            <a:r>
              <a:rPr lang="nb-NO" sz="1600" i="1" dirty="0"/>
              <a:t> in </a:t>
            </a:r>
            <a:r>
              <a:rPr lang="nb-NO" sz="1600" i="1" dirty="0" err="1"/>
              <a:t>terris</a:t>
            </a:r>
            <a:r>
              <a:rPr lang="nb-NO" sz="1600" i="1" dirty="0"/>
              <a:t> </a:t>
            </a:r>
            <a:r>
              <a:rPr lang="nb-NO" sz="1600" dirty="0"/>
              <a:t>og Det annet Vatikankonsils </a:t>
            </a:r>
            <a:r>
              <a:rPr lang="nb-NO" sz="1600" i="1" dirty="0"/>
              <a:t>Gaudium et spes, </a:t>
            </a:r>
            <a:r>
              <a:rPr lang="nb-NO" sz="1600" dirty="0"/>
              <a:t>til Paul VIs </a:t>
            </a:r>
            <a:r>
              <a:rPr lang="nb-NO" sz="1600" i="1" dirty="0" err="1"/>
              <a:t>Populorum</a:t>
            </a:r>
            <a:r>
              <a:rPr lang="nb-NO" sz="1600" i="1" dirty="0"/>
              <a:t> </a:t>
            </a:r>
            <a:r>
              <a:rPr lang="nb-NO" sz="1600" i="1" dirty="0" err="1"/>
              <a:t>progressio</a:t>
            </a:r>
            <a:r>
              <a:rPr lang="nb-NO" sz="1600" dirty="0"/>
              <a:t>, Johannes Paul IIs </a:t>
            </a:r>
            <a:r>
              <a:rPr lang="nb-NO" sz="1600" i="1" dirty="0" err="1"/>
              <a:t>Centesimus</a:t>
            </a:r>
            <a:r>
              <a:rPr lang="nb-NO" sz="1600" i="1" dirty="0"/>
              <a:t> annus </a:t>
            </a:r>
            <a:r>
              <a:rPr lang="nb-NO" sz="1600" dirty="0"/>
              <a:t>og </a:t>
            </a:r>
            <a:r>
              <a:rPr lang="nb-NO" sz="1600" i="1" dirty="0" err="1"/>
              <a:t>Redemptor</a:t>
            </a:r>
            <a:r>
              <a:rPr lang="nb-NO" sz="1600" i="1" dirty="0"/>
              <a:t> </a:t>
            </a:r>
            <a:r>
              <a:rPr lang="nb-NO" sz="1600" i="1" dirty="0" err="1"/>
              <a:t>hominis</a:t>
            </a:r>
            <a:r>
              <a:rPr lang="nb-NO" sz="1600" dirty="0"/>
              <a:t>, Benedikt VIs </a:t>
            </a:r>
            <a:r>
              <a:rPr lang="nb-NO" sz="1600" i="1" dirty="0"/>
              <a:t>Caritas in veritate </a:t>
            </a:r>
            <a:r>
              <a:rPr lang="nb-NO" sz="1600" dirty="0"/>
              <a:t>og pave Frans’ </a:t>
            </a:r>
            <a:r>
              <a:rPr lang="nb-NO" sz="1600" i="1" dirty="0"/>
              <a:t>Laudato si’</a:t>
            </a:r>
            <a:r>
              <a:rPr lang="nb-NO" sz="1600" dirty="0"/>
              <a:t> og </a:t>
            </a:r>
            <a:r>
              <a:rPr lang="nb-NO" sz="1600" i="1" dirty="0"/>
              <a:t>Evangelii </a:t>
            </a:r>
            <a:r>
              <a:rPr lang="nb-NO" sz="1600" i="1" dirty="0" err="1"/>
              <a:t>gaudium</a:t>
            </a:r>
            <a:r>
              <a:rPr lang="nb-NO" sz="1600" dirty="0"/>
              <a:t>. Her kan unge som vil fordype seg finne relevante sitater, som pave Leo </a:t>
            </a:r>
            <a:r>
              <a:rPr lang="nb-NO" sz="1600" dirty="0" err="1"/>
              <a:t>XIIIs</a:t>
            </a:r>
            <a:r>
              <a:rPr lang="nb-NO" sz="1600" dirty="0"/>
              <a:t> presise påpekning</a:t>
            </a:r>
            <a:r>
              <a:rPr lang="nb-NO" sz="1600" dirty="0">
                <a:latin typeface="Aptos Display" panose="020B0004020202020204" pitchFamily="34" charset="0"/>
              </a:rPr>
              <a:t>: </a:t>
            </a:r>
            <a:r>
              <a:rPr lang="nb-NO" sz="1600" dirty="0">
                <a:effectLst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nb-NO" sz="160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Alle naturens goder og alle guddommelige nådegaver tilhører i fellesskap og uten forskjellsbehandling hele menneskeslekten, og ingen bortsett fra de uverdige mister arveretten til de himmelske goder: «</a:t>
            </a:r>
            <a:r>
              <a:rPr lang="nb-NO" sz="1600" dirty="0">
                <a:solidFill>
                  <a:srgbClr val="212529"/>
                </a:solidFill>
                <a:effectLst/>
                <a:latin typeface="Aptos Display" panose="020B0004020202020204" pitchFamily="34" charset="0"/>
                <a:ea typeface="Calibri" panose="020F0502020204030204" pitchFamily="34" charset="0"/>
              </a:rPr>
              <a:t>Men er vi barn, er vi også arvinger. Vi er Guds arvinger og Kristi medarvinger» (Rom 8,17).»</a:t>
            </a:r>
            <a:endParaRPr lang="nb-NO" sz="1600" dirty="0">
              <a:latin typeface="Aptos Display" panose="020B0004020202020204" pitchFamily="34" charset="0"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7130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DOCAT kan brukes i nesten enhver sammenheng der unge katolikker møtes. Her er tre små forslag:</a:t>
            </a:r>
          </a:p>
          <a:p>
            <a:endParaRPr lang="nb-NO" sz="1600" dirty="0"/>
          </a:p>
          <a:p>
            <a:r>
              <a:rPr lang="nb-NO" sz="1600" dirty="0"/>
              <a:t>I konfirmantforberedelsen. Velg ut temarelevante spørsmål som kan få i gang en diskusjon eller refleksjon blant konfirmantene.</a:t>
            </a:r>
          </a:p>
          <a:p>
            <a:endParaRPr lang="nb-NO" sz="1600" dirty="0"/>
          </a:p>
          <a:p>
            <a:r>
              <a:rPr lang="nb-NO" sz="1600" dirty="0"/>
              <a:t>I ungdomslagene går det an å arrangere temakvelder som kan munne ut i praktisk engasjement. </a:t>
            </a:r>
          </a:p>
          <a:p>
            <a:endParaRPr lang="nb-NO" sz="1600" dirty="0"/>
          </a:p>
          <a:p>
            <a:r>
              <a:rPr lang="nb-NO" sz="1600" dirty="0"/>
              <a:t>Og i menighetene går det an å bruke DOCAT som utgangspunkt for en temadag med mål om å bevisstgjøre de troende om hva de kan gjøre for å fremme rettferdighet og solidaritet i sine egne omgivelser.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5657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Helt til slutt: Margene er også fulle av spennende stoff, som kan brukes som utgangspunkt for en fin gruppesamtale. Her finner vi </a:t>
            </a:r>
            <a:r>
              <a:rPr lang="nb-NO" sz="1600" dirty="0">
                <a:solidFill>
                  <a:srgbClr val="FF0000"/>
                </a:solidFill>
              </a:rPr>
              <a:t>(klikk) </a:t>
            </a:r>
            <a:r>
              <a:rPr lang="nb-NO" sz="1600" b="1" dirty="0"/>
              <a:t>relevante sitater fra Bibelen</a:t>
            </a:r>
            <a:r>
              <a:rPr lang="nb-NO" sz="1600" dirty="0"/>
              <a:t> som underbygger Kirkens sosiallære og setter den i en trossammenheng. </a:t>
            </a:r>
          </a:p>
          <a:p>
            <a:r>
              <a:rPr lang="nb-NO" sz="1600" dirty="0"/>
              <a:t>Vi finner </a:t>
            </a:r>
            <a:r>
              <a:rPr lang="nb-NO" sz="1600" dirty="0">
                <a:solidFill>
                  <a:srgbClr val="FF0000"/>
                </a:solidFill>
              </a:rPr>
              <a:t>(klikk) </a:t>
            </a:r>
            <a:r>
              <a:rPr lang="nb-NO" sz="1600" dirty="0"/>
              <a:t>en rekke </a:t>
            </a:r>
            <a:r>
              <a:rPr lang="nb-NO" sz="1600" b="1" dirty="0"/>
              <a:t>ordtak og sitater av kloke mennesker</a:t>
            </a:r>
            <a:r>
              <a:rPr lang="nb-NO" sz="1600" dirty="0"/>
              <a:t>, både helgener og kjente samfunnsborgere, og det er </a:t>
            </a:r>
            <a:r>
              <a:rPr lang="nb-NO" sz="1600" dirty="0">
                <a:solidFill>
                  <a:srgbClr val="FF0000"/>
                </a:solidFill>
              </a:rPr>
              <a:t>(klikk) </a:t>
            </a:r>
            <a:r>
              <a:rPr lang="nb-NO" sz="1600" b="1" dirty="0"/>
              <a:t>tallrike pavelige sitater av Frans og hans nærmeste forgjengere</a:t>
            </a:r>
            <a:r>
              <a:rPr lang="nb-NO" sz="1600" dirty="0"/>
              <a:t>. Vanskelige begreper blir også forklart i margen. </a:t>
            </a:r>
          </a:p>
          <a:p>
            <a:endParaRPr lang="nb-NO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600" dirty="0"/>
              <a:t>Under hvert spørsmål står det </a:t>
            </a:r>
            <a:r>
              <a:rPr lang="nb-NO" sz="1600" dirty="0">
                <a:solidFill>
                  <a:srgbClr val="FF0000"/>
                </a:solidFill>
              </a:rPr>
              <a:t>(klikk) </a:t>
            </a:r>
            <a:r>
              <a:rPr lang="nb-NO" sz="1600" b="1" dirty="0"/>
              <a:t>henvisninger</a:t>
            </a:r>
            <a:r>
              <a:rPr lang="nb-NO" sz="1600" dirty="0"/>
              <a:t> til </a:t>
            </a:r>
            <a:r>
              <a:rPr lang="nb-NO" sz="1600" i="1" dirty="0"/>
              <a:t>Kompendiet for Kirkens sosiallære </a:t>
            </a:r>
            <a:r>
              <a:rPr lang="nb-NO" sz="1600" dirty="0"/>
              <a:t>(blå pil), </a:t>
            </a:r>
            <a:r>
              <a:rPr lang="nb-NO" sz="1600" i="1" dirty="0"/>
              <a:t>Den katolske kirkes katekisme </a:t>
            </a:r>
            <a:r>
              <a:rPr lang="nb-NO" sz="1600" dirty="0"/>
              <a:t>(grå pil) og</a:t>
            </a:r>
            <a:r>
              <a:rPr lang="nb-NO" sz="1600" i="1" dirty="0"/>
              <a:t> YOUCAT </a:t>
            </a:r>
            <a:r>
              <a:rPr lang="nb-NO" sz="1600" dirty="0"/>
              <a:t>(gul pil).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600" dirty="0"/>
              <a:t>Og sist, men ikke minst, de karakteristiske strektegningene i YOUCAT-serien er naturligvis også med gjennom hele boken!</a:t>
            </a:r>
          </a:p>
          <a:p>
            <a:endParaRPr lang="nb-NO" sz="1600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7137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For å oppsummere:</a:t>
            </a:r>
          </a:p>
          <a:p>
            <a:r>
              <a:rPr lang="nb-NO" sz="1600" dirty="0"/>
              <a:t>Med DOCAT har vi fått en bok som både avslører uretten i verden, og en håndbok som effektivt lærer unge sprengkraften i Kirkens sosiallære. </a:t>
            </a:r>
            <a:r>
              <a:rPr lang="nb-NO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Kristus har vist oss hva nestekjærlighet er i sin ytterste konsekvens. </a:t>
            </a:r>
            <a:r>
              <a:rPr lang="nb-NO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DOCAT klarer å få frem at det er denne kjærligheten som må være utgangspunktet for all kristen gjerning, og den </a:t>
            </a:r>
            <a:r>
              <a:rPr lang="nb-NO" sz="1600" dirty="0"/>
              <a:t>utfordrer oss til å gå ut og bygge «Kjærlighetens sivilisasjon» ut fra Jesu Kristi evangelium.</a:t>
            </a:r>
          </a:p>
          <a:p>
            <a:endParaRPr lang="nb-NO" sz="1600" dirty="0"/>
          </a:p>
          <a:p>
            <a:r>
              <a:rPr lang="nb-NO" sz="1600" dirty="0"/>
              <a:t>Jeg håper dette ble en appetittvekker</a:t>
            </a:r>
            <a:r>
              <a:rPr lang="nb-NO" sz="1600"/>
              <a:t>: Kjøp, </a:t>
            </a:r>
            <a:r>
              <a:rPr lang="nb-NO" sz="1600" dirty="0"/>
              <a:t>les og sett i gang! </a:t>
            </a:r>
          </a:p>
          <a:p>
            <a:endParaRPr lang="nb-NO" sz="1600" dirty="0"/>
          </a:p>
          <a:p>
            <a:r>
              <a:rPr lang="nb-NO" sz="1600" dirty="0"/>
              <a:t>For å gjenta pave Frans:</a:t>
            </a:r>
          </a:p>
          <a:p>
            <a:r>
              <a:rPr lang="nb-NO" sz="1600" b="1" dirty="0"/>
              <a:t>«Det er bare hjertets omvendelse som kan gjøre denne verden […] mer menneskelig. Når vi har forstått dette, så kan vi som engasjerte kristne endre verden.»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6995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Takk for meg!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939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854700" cy="32940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79768" y="4535922"/>
            <a:ext cx="5438140" cy="4708260"/>
          </a:xfrm>
        </p:spPr>
        <p:txBody>
          <a:bodyPr rtlCol="0"/>
          <a:lstStyle/>
          <a:p>
            <a:r>
              <a:rPr lang="nb-NO" sz="1600" dirty="0"/>
              <a:t>I sitt forord forteller pave Frans at han ønsker å gi de unge DOCAT slik at de kan forandre verden med utgangspunkt i </a:t>
            </a:r>
            <a:r>
              <a:rPr lang="nb-NO" sz="1600" i="1" dirty="0"/>
              <a:t>Evangeliets kraft</a:t>
            </a:r>
            <a:r>
              <a:rPr lang="nb-NO" sz="1600" dirty="0"/>
              <a:t>. Paven sier: «DOCAT blir som en bruksanvisning som hjelper oss til først å forandre oss selv med Evangeliet, deretter våre nærmeste omgivelser og til slutt hele verden.» Og så siterer pave Frans Jesus:</a:t>
            </a:r>
            <a:r>
              <a:rPr lang="nb-NO" sz="1600" b="1" dirty="0"/>
              <a:t> «Det dere gjorde mot én av disse mine minste søsken, har dere gjort mot meg.» (Matt 25,40). </a:t>
            </a:r>
            <a:r>
              <a:rPr lang="nb-NO" sz="1600" dirty="0"/>
              <a:t>Denne setningen, påpeker pave Frans, har rystet og omvendt mange helgener – bl.a. Frans av Assisi, Mor Teresa, Charles de </a:t>
            </a:r>
            <a:r>
              <a:rPr lang="nb-NO" sz="1600" dirty="0" err="1"/>
              <a:t>Foucauld</a:t>
            </a:r>
            <a:r>
              <a:rPr lang="nb-NO" sz="1600" dirty="0"/>
              <a:t>. </a:t>
            </a:r>
          </a:p>
          <a:p>
            <a:r>
              <a:rPr lang="nb-NO" sz="1600" dirty="0"/>
              <a:t>Og så understreker pave Frans: «</a:t>
            </a:r>
            <a:r>
              <a:rPr lang="nb-NO" sz="1600" b="1" dirty="0"/>
              <a:t>Det er hjertets omvendelse alene som kan gjøre denne verden, som er full av terror og vold, mer menneskelig.</a:t>
            </a:r>
            <a:r>
              <a:rPr lang="nb-NO" sz="1600" dirty="0"/>
              <a:t> ... Når dere har forstått dette dypt nok, kan dere som engasjerte kristne endre verden.»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9D42641-E5B1-4B0D-8683-243E57965E87}" type="slidenum">
              <a:rPr lang="nb-NO" smtClean="0"/>
              <a:t>2</a:t>
            </a:fld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FF54A9F-A51A-4DBF-B131-2D6A533857F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0CA6B85-5FD7-411A-9C37-DE8220BAB3D1}" type="datetime1">
              <a:rPr lang="nb-NO" smtClean="0"/>
              <a:t>31.08.2023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1326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Hvem er DOCAT primært ment for?</a:t>
            </a:r>
          </a:p>
          <a:p>
            <a:r>
              <a:rPr lang="nb-NO" sz="1600" dirty="0"/>
              <a:t>DOCAT oppgir ingen andre målgruppekriterier enn «ungdom». Noen temaer kan allerede passe inn i konfirmasjonsforberedelsen, slik som det kristne synet på mennesket, miljøvern og menneskerettigheter, men DOCAT tar også opp tunge, sosialøkonomiske temaer som vil passe best for unge i videregående skole eller unge voksne-grupper i menighetene. </a:t>
            </a:r>
          </a:p>
          <a:p>
            <a:r>
              <a:rPr lang="nb-NO" sz="1600" dirty="0"/>
              <a:t>Det er heller ikke noe i veien for at voksne kan ta seg tid til å bli kjent med DOCAT! Det er mye nyttig å vite om Kirkens innstilling til arbeidsliv, økonomiske systemer og omsorg for skaperverket her.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138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Her kommer et kjapt glimt inn i kapitlenes innhold.</a:t>
            </a:r>
          </a:p>
          <a:p>
            <a:r>
              <a:rPr lang="nb-NO" sz="1600" dirty="0"/>
              <a:t>DOCAT er delt inn i 12 kapitler. </a:t>
            </a:r>
          </a:p>
          <a:p>
            <a:r>
              <a:rPr lang="nb-NO" sz="1600" dirty="0"/>
              <a:t>Dette er de 2 første. </a:t>
            </a:r>
          </a:p>
          <a:p>
            <a:r>
              <a:rPr lang="nb-NO" sz="1600" dirty="0"/>
              <a:t>Kapittel 1 Guds store plan: Kjærlighet, gir oss et raskt riss av frelseshistorien og hvordan vi er kalt til å være med på å bygge Guds rike.</a:t>
            </a:r>
          </a:p>
          <a:p>
            <a:endParaRPr lang="nb-NO" sz="1600" dirty="0"/>
          </a:p>
          <a:p>
            <a:r>
              <a:rPr lang="nb-NO" sz="1600" dirty="0"/>
              <a:t>I Kapittel 2 forklares viktigheten av å forstå fellesskapets solidaritet med enkeltmennesker, og den enkeltes ansvar for å bidra til fellesskapets beste.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4110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I kapittel 3 får vi en inngående forklaring av hvorfor mennesker er personer med en uendelig verdi – gitt vår billedlikhet med Gud, Kristi korsoffer og dermed vårt likeverd som mennesker. </a:t>
            </a:r>
          </a:p>
          <a:p>
            <a:endParaRPr lang="nb-NO" sz="1600" dirty="0"/>
          </a:p>
          <a:p>
            <a:r>
              <a:rPr lang="nb-NO" sz="1600" dirty="0"/>
              <a:t>I klare ord tar DOCAT opp temaer som diskriminering, frihet og menneskerettigheter.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7398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I kapittel 4 blir de fire hovedprinsippene i Kirkens sosiallære – det felles beste, mennesket som person, solidaritet og subsidiaritet – forklart og begrunnet.</a:t>
            </a:r>
          </a:p>
          <a:p>
            <a:endParaRPr lang="nb-NO" sz="1600" dirty="0"/>
          </a:p>
          <a:p>
            <a:r>
              <a:rPr lang="nb-NO" sz="1600" dirty="0"/>
              <a:t>Og i kapittel 5 får vi en grundig gjennomgang av familiens enestående stilling og funksjon i samfunnet.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034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Kapittel 6 og 7 tar for seg arbeidsliv og økonomi, arbeidets verdighet, arbeidstakeres rettigheter, samt viktigheten av etikk og gjennomsiktighet i nærings- og finanslivet.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0283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Kapittel 8 tar for seg politisk engasjement, lov og rett og religionens plass i samfunnet, mens Kapittel 9  ser på vårt globale samfunnsansvar, spesielt omsorgen Kirken skylder verdens fattige.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825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Kapittel 10 og 11 behandler to høyaktuelle temaer: omsorg for naturmiljøet og fredsskapende arbeid i en verden preget av vold og krig. </a:t>
            </a:r>
          </a:p>
          <a:p>
            <a:endParaRPr lang="nb-NO" sz="1600" dirty="0"/>
          </a:p>
          <a:p>
            <a:r>
              <a:rPr lang="nb-NO" sz="1600" dirty="0"/>
              <a:t>Vi er Guds medarbeidere og forvaltere av skaperverket, men vi sliter samtidig med å finne kloke løsninger på omsorgen for miljøet og konfliktene i verden. Her har DOCAT gode forslag!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B3DFB8F-E219-4195-8CCA-10851BCE9140}" type="datetime1">
              <a:rPr lang="nb-NO" smtClean="0"/>
              <a:t>31.08.2023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124924D-8356-45E8-9D28-715AE3EDEB8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8630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D455E735-931B-4174-A9D2-F7AA2A6E3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685800 w 12192000"/>
              <a:gd name="connsiteY0" fmla="*/ 685800 h 6858000"/>
              <a:gd name="connsiteX1" fmla="*/ 685800 w 12192000"/>
              <a:gd name="connsiteY1" fmla="*/ 6172200 h 6858000"/>
              <a:gd name="connsiteX2" fmla="*/ 11506200 w 12192000"/>
              <a:gd name="connsiteY2" fmla="*/ 6172200 h 6858000"/>
              <a:gd name="connsiteX3" fmla="*/ 11506200 w 12192000"/>
              <a:gd name="connsiteY3" fmla="*/ 685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85800" y="685800"/>
                </a:moveTo>
                <a:lnTo>
                  <a:pt x="685800" y="6172200"/>
                </a:lnTo>
                <a:lnTo>
                  <a:pt x="11506200" y="6172200"/>
                </a:lnTo>
                <a:lnTo>
                  <a:pt x="11506200" y="685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nb-NO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E41D1FC6-72B7-4BF1-92A5-981B32C628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0720" y="685799"/>
            <a:ext cx="10830560" cy="5486401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BF57104-5AD3-4F7D-87FE-D1B5E2488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720" y="3813048"/>
            <a:ext cx="10830560" cy="2359152"/>
          </a:xfrm>
          <a:gradFill>
            <a:gsLst>
              <a:gs pos="61000">
                <a:srgbClr val="000000">
                  <a:alpha val="52000"/>
                </a:srgbClr>
              </a:gs>
              <a:gs pos="0">
                <a:schemeClr val="tx1"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>
            <a:lvl1pPr algn="ctr">
              <a:defRPr lang="nb-NO" spc="3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marL="0" lvl="0" algn="ctr" rt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C4B358A3-BDFA-4597-9B63-A2E31F630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598" y="5271713"/>
            <a:ext cx="9486902" cy="644994"/>
          </a:xfrm>
        </p:spPr>
        <p:txBody>
          <a:bodyPr rtlCol="0">
            <a:normAutofit/>
          </a:bodyPr>
          <a:lstStyle>
            <a:lvl1pPr algn="ctr">
              <a:buNone/>
              <a:defRPr lang="nb-NO" sz="2400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9706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1972D75D-D195-431F-9B9B-83BC97B9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20" y="-17460"/>
            <a:ext cx="12213620" cy="6875460"/>
          </a:xfrm>
          <a:custGeom>
            <a:avLst/>
            <a:gdLst>
              <a:gd name="connsiteX0" fmla="*/ 0 w 12213620"/>
              <a:gd name="connsiteY0" fmla="*/ 0 h 6875460"/>
              <a:gd name="connsiteX1" fmla="*/ 12213620 w 12213620"/>
              <a:gd name="connsiteY1" fmla="*/ 0 h 6875460"/>
              <a:gd name="connsiteX2" fmla="*/ 12213620 w 12213620"/>
              <a:gd name="connsiteY2" fmla="*/ 6875460 h 6875460"/>
              <a:gd name="connsiteX3" fmla="*/ 0 w 12213620"/>
              <a:gd name="connsiteY3" fmla="*/ 6875460 h 6875460"/>
              <a:gd name="connsiteX4" fmla="*/ 0 w 12213620"/>
              <a:gd name="connsiteY4" fmla="*/ 0 h 6875460"/>
              <a:gd name="connsiteX5" fmla="*/ 707419 w 12213620"/>
              <a:gd name="connsiteY5" fmla="*/ 703262 h 6875460"/>
              <a:gd name="connsiteX6" fmla="*/ 707419 w 12213620"/>
              <a:gd name="connsiteY6" fmla="*/ 6189658 h 6875460"/>
              <a:gd name="connsiteX7" fmla="*/ 11527819 w 12213620"/>
              <a:gd name="connsiteY7" fmla="*/ 6189658 h 6875460"/>
              <a:gd name="connsiteX8" fmla="*/ 11527819 w 12213620"/>
              <a:gd name="connsiteY8" fmla="*/ 703262 h 6875460"/>
              <a:gd name="connsiteX9" fmla="*/ 707419 w 12213620"/>
              <a:gd name="connsiteY9" fmla="*/ 703262 h 68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3620" h="6875460">
                <a:moveTo>
                  <a:pt x="0" y="0"/>
                </a:moveTo>
                <a:lnTo>
                  <a:pt x="12213620" y="0"/>
                </a:lnTo>
                <a:lnTo>
                  <a:pt x="12213620" y="6875460"/>
                </a:lnTo>
                <a:lnTo>
                  <a:pt x="0" y="6875460"/>
                </a:lnTo>
                <a:lnTo>
                  <a:pt x="0" y="0"/>
                </a:lnTo>
                <a:close/>
                <a:moveTo>
                  <a:pt x="707419" y="703262"/>
                </a:moveTo>
                <a:lnTo>
                  <a:pt x="707419" y="6189658"/>
                </a:lnTo>
                <a:lnTo>
                  <a:pt x="11527819" y="6189658"/>
                </a:lnTo>
                <a:lnTo>
                  <a:pt x="11527819" y="703262"/>
                </a:lnTo>
                <a:lnTo>
                  <a:pt x="707419" y="703262"/>
                </a:lnTo>
                <a:close/>
              </a:path>
            </a:pathLst>
          </a:cu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E8906FF-1D77-4726-A367-2D8934B1C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2"/>
            <a:ext cx="10820400" cy="146957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828" y="1109662"/>
            <a:ext cx="9588343" cy="615316"/>
          </a:xfrm>
        </p:spPr>
        <p:txBody>
          <a:bodyPr rtlCol="0">
            <a:normAutofit/>
          </a:bodyPr>
          <a:lstStyle>
            <a:lvl1pPr algn="ct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25" name="Plassholder for tekst 4">
            <a:extLst>
              <a:ext uri="{FF2B5EF4-FFF2-40B4-BE49-F238E27FC236}">
                <a16:creationId xmlns:a16="http://schemas.microsoft.com/office/drawing/2014/main" id="{57667C45-3976-4FB9-8AA2-CEEA54F47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1828" y="2353490"/>
            <a:ext cx="4614023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5">
            <a:extLst>
              <a:ext uri="{FF2B5EF4-FFF2-40B4-BE49-F238E27FC236}">
                <a16:creationId xmlns:a16="http://schemas.microsoft.com/office/drawing/2014/main" id="{582862EF-36C2-4067-B4E9-46075763FE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01829" y="3152910"/>
            <a:ext cx="4614022" cy="2607811"/>
          </a:xfrm>
        </p:spPr>
        <p:txBody>
          <a:bodyPr rtlCol="0"/>
          <a:lstStyle>
            <a:lvl1pPr>
              <a:defRPr lang="nb-NO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nb-NO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nb-NO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nb-NO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nb-NO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148" y="2351313"/>
            <a:ext cx="4614023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149" y="3150733"/>
            <a:ext cx="4614022" cy="2607811"/>
          </a:xfrm>
        </p:spPr>
        <p:txBody>
          <a:bodyPr rtlCol="0"/>
          <a:lstStyle>
            <a:lvl1pPr>
              <a:defRPr lang="nb-NO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nb-NO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nb-NO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nb-NO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nb-NO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/>
              <a:t>01.02.20XX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577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ihåndsform: Figur 17">
            <a:extLst>
              <a:ext uri="{FF2B5EF4-FFF2-40B4-BE49-F238E27FC236}">
                <a16:creationId xmlns:a16="http://schemas.microsoft.com/office/drawing/2014/main" id="{1972D75D-D195-431F-9B9B-83BC97B9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20" y="-17460"/>
            <a:ext cx="12213620" cy="6875460"/>
          </a:xfrm>
          <a:custGeom>
            <a:avLst/>
            <a:gdLst>
              <a:gd name="connsiteX0" fmla="*/ 0 w 12213620"/>
              <a:gd name="connsiteY0" fmla="*/ 0 h 6875460"/>
              <a:gd name="connsiteX1" fmla="*/ 12213620 w 12213620"/>
              <a:gd name="connsiteY1" fmla="*/ 0 h 6875460"/>
              <a:gd name="connsiteX2" fmla="*/ 12213620 w 12213620"/>
              <a:gd name="connsiteY2" fmla="*/ 6875460 h 6875460"/>
              <a:gd name="connsiteX3" fmla="*/ 0 w 12213620"/>
              <a:gd name="connsiteY3" fmla="*/ 6875460 h 6875460"/>
              <a:gd name="connsiteX4" fmla="*/ 0 w 12213620"/>
              <a:gd name="connsiteY4" fmla="*/ 0 h 6875460"/>
              <a:gd name="connsiteX5" fmla="*/ 707419 w 12213620"/>
              <a:gd name="connsiteY5" fmla="*/ 703262 h 6875460"/>
              <a:gd name="connsiteX6" fmla="*/ 707419 w 12213620"/>
              <a:gd name="connsiteY6" fmla="*/ 6189658 h 6875460"/>
              <a:gd name="connsiteX7" fmla="*/ 11527819 w 12213620"/>
              <a:gd name="connsiteY7" fmla="*/ 6189658 h 6875460"/>
              <a:gd name="connsiteX8" fmla="*/ 11527819 w 12213620"/>
              <a:gd name="connsiteY8" fmla="*/ 703262 h 6875460"/>
              <a:gd name="connsiteX9" fmla="*/ 707419 w 12213620"/>
              <a:gd name="connsiteY9" fmla="*/ 703262 h 68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3620" h="6875460">
                <a:moveTo>
                  <a:pt x="0" y="0"/>
                </a:moveTo>
                <a:lnTo>
                  <a:pt x="12213620" y="0"/>
                </a:lnTo>
                <a:lnTo>
                  <a:pt x="12213620" y="6875460"/>
                </a:lnTo>
                <a:lnTo>
                  <a:pt x="0" y="6875460"/>
                </a:lnTo>
                <a:lnTo>
                  <a:pt x="0" y="0"/>
                </a:lnTo>
                <a:close/>
                <a:moveTo>
                  <a:pt x="707419" y="703262"/>
                </a:moveTo>
                <a:lnTo>
                  <a:pt x="707419" y="6189658"/>
                </a:lnTo>
                <a:lnTo>
                  <a:pt x="11527819" y="6189658"/>
                </a:lnTo>
                <a:lnTo>
                  <a:pt x="11527819" y="703262"/>
                </a:lnTo>
                <a:lnTo>
                  <a:pt x="707419" y="703262"/>
                </a:lnTo>
                <a:close/>
              </a:path>
            </a:pathLst>
          </a:cu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E8906FF-1D77-4726-A367-2D8934B1C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2"/>
            <a:ext cx="10820400" cy="146957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828" y="1109662"/>
            <a:ext cx="9588343" cy="615316"/>
          </a:xfrm>
        </p:spPr>
        <p:txBody>
          <a:bodyPr rtlCol="0">
            <a:normAutofit/>
          </a:bodyPr>
          <a:lstStyle>
            <a:lvl1pPr algn="ct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25" name="Plassholder for tekst 4">
            <a:extLst>
              <a:ext uri="{FF2B5EF4-FFF2-40B4-BE49-F238E27FC236}">
                <a16:creationId xmlns:a16="http://schemas.microsoft.com/office/drawing/2014/main" id="{57667C45-3976-4FB9-8AA2-CEEA54F47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1829" y="2353490"/>
            <a:ext cx="2888156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5">
            <a:extLst>
              <a:ext uri="{FF2B5EF4-FFF2-40B4-BE49-F238E27FC236}">
                <a16:creationId xmlns:a16="http://schemas.microsoft.com/office/drawing/2014/main" id="{582862EF-36C2-4067-B4E9-46075763FE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01829" y="3152910"/>
            <a:ext cx="2888155" cy="2607811"/>
          </a:xfrm>
        </p:spPr>
        <p:txBody>
          <a:bodyPr rtlCol="0">
            <a:normAutofit/>
          </a:bodyPr>
          <a:lstStyle>
            <a:lvl1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1922" y="2351313"/>
            <a:ext cx="2888156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1923" y="3150733"/>
            <a:ext cx="2888155" cy="2607811"/>
          </a:xfrm>
        </p:spPr>
        <p:txBody>
          <a:bodyPr rtlCol="0">
            <a:normAutofit/>
          </a:bodyPr>
          <a:lstStyle>
            <a:lvl1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4F2BCF44-5B58-4008-96D3-D0C4D21881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2016" y="2351313"/>
            <a:ext cx="2888156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innhold 5">
            <a:extLst>
              <a:ext uri="{FF2B5EF4-FFF2-40B4-BE49-F238E27FC236}">
                <a16:creationId xmlns:a16="http://schemas.microsoft.com/office/drawing/2014/main" id="{B61BF555-E826-4753-AE48-390B0774D5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2017" y="3150733"/>
            <a:ext cx="2888155" cy="2607811"/>
          </a:xfrm>
        </p:spPr>
        <p:txBody>
          <a:bodyPr rtlCol="0">
            <a:normAutofit/>
          </a:bodyPr>
          <a:lstStyle>
            <a:lvl1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nb-NO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/>
              <a:t>01.02.20XX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2812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dr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AF6FC287-13D6-4C3C-99AD-4DC21BC6C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534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 useBgFill="1">
        <p:nvSpPr>
          <p:cNvPr id="9" name="Rektangel 8">
            <a:extLst>
              <a:ext uri="{FF2B5EF4-FFF2-40B4-BE49-F238E27FC236}">
                <a16:creationId xmlns:a16="http://schemas.microsoft.com/office/drawing/2014/main" id="{C540C0CE-8B55-4CBA-AE06-9ED15632B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0"/>
            <a:ext cx="67818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10365F8-0F13-4B54-ADBB-26C1C19B2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170" y="974829"/>
            <a:ext cx="5600700" cy="919286"/>
          </a:xfrm>
        </p:spPr>
        <p:txBody>
          <a:bodyPr rtlCol="0"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600" spc="300" baseline="0"/>
            </a:lvl1pPr>
          </a:lstStyle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0A44241-B30F-442D-BC0D-A638FB34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DA9E4BC6-069A-4142-84EF-9F8AAB5D64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09853" y="2135939"/>
            <a:ext cx="5600700" cy="3747232"/>
          </a:xfrm>
        </p:spPr>
        <p:txBody>
          <a:bodyPr rtlCol="0"/>
          <a:lstStyle>
            <a:lvl1pPr marL="0" indent="0">
              <a:buNone/>
              <a:defRPr lang="nb-NO" sz="20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>
              <a:defRPr/>
            </a:lvl2pPr>
          </a:lstStyle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</p:txBody>
      </p:sp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8D3C0F9A-7C3B-499A-93CA-2E4EADF03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9200" y="685800"/>
            <a:ext cx="2667000" cy="2400300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24" name="Plassholder for bilde 14">
            <a:extLst>
              <a:ext uri="{FF2B5EF4-FFF2-40B4-BE49-F238E27FC236}">
                <a16:creationId xmlns:a16="http://schemas.microsoft.com/office/drawing/2014/main" id="{D9B38155-012A-4A0C-9324-88206D0D02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9200" y="3726638"/>
            <a:ext cx="2667000" cy="2445558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48EE059-FB54-4749-99E9-807468BE5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/>
              <a:t>01.02.20XX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5293729-0F2C-46AB-BA76-EE7680E7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nb-NO" smtClean="0"/>
              <a:pPr rtl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177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AB0C0AD0-C0C6-4753-98B3-7372479C8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7600" y="685800"/>
            <a:ext cx="40386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FD5A13-435A-49E7-ACBD-C522443F9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8124" y="1112837"/>
            <a:ext cx="3221037" cy="2011362"/>
          </a:xfrm>
        </p:spPr>
        <p:txBody>
          <a:bodyPr rtlCol="0">
            <a:noAutofit/>
          </a:bodyPr>
          <a:lstStyle>
            <a:lvl1pPr algn="ctr">
              <a:lnSpc>
                <a:spcPct val="125000"/>
              </a:lnSpc>
              <a:spcBef>
                <a:spcPts val="1000"/>
              </a:spcBef>
              <a:spcAft>
                <a:spcPts val="1200"/>
              </a:spcAft>
              <a:defRPr sz="3200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3B3BE5E-E2B2-4C08-9DF1-D0BBD2556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/>
              <a:t>Bunnteksteksempel</a:t>
            </a:r>
          </a:p>
        </p:txBody>
      </p:sp>
      <p:sp>
        <p:nvSpPr>
          <p:cNvPr id="15" name="Plassholder for bilde 14">
            <a:extLst>
              <a:ext uri="{FF2B5EF4-FFF2-40B4-BE49-F238E27FC236}">
                <a16:creationId xmlns:a16="http://schemas.microsoft.com/office/drawing/2014/main" id="{66849A51-7BB5-4AC4-9826-3E40239DD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781800" cy="6858000"/>
          </a:xfrm>
          <a:solidFill>
            <a:schemeClr val="tx2"/>
          </a:solidFill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D61D3ED1-1003-44C1-AEAC-7217554CAB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5432" y="3429000"/>
            <a:ext cx="3221037" cy="2316163"/>
          </a:xfrm>
        </p:spPr>
        <p:txBody>
          <a:bodyPr rtlCol="0"/>
          <a:lstStyle>
            <a:lvl1pPr algn="ctr">
              <a:buNone/>
              <a:defRPr lang="nb-NO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nb-NO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nb-NO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nb-NO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nb-NO" sz="2000" i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2E19391-DDEC-44D3-81A7-253A8C2C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/>
              <a:t>01.02.20XX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1DE78C5-C86D-404C-886C-9B28A5B59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nb-NO" smtClean="0"/>
              <a:pPr rtl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069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ks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EAC5E60-7529-465B-AC10-15DD9E06E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6700" y="685798"/>
            <a:ext cx="4076700" cy="5486401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10D7284-A2BA-4058-81B8-8C194183A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0239" y="904683"/>
            <a:ext cx="3043238" cy="1128258"/>
          </a:xfrm>
        </p:spPr>
        <p:txBody>
          <a:bodyPr rtlCol="0" anchor="b">
            <a:normAutofit/>
          </a:bodyPr>
          <a:lstStyle>
            <a:lvl1pPr algn="ctr">
              <a:defRPr sz="2800" spc="300" baseline="0"/>
            </a:lvl1pPr>
          </a:lstStyle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DCF980BD-6E88-4DED-B8BA-A6D71F26BA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90900" cy="6858000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6C855D-F8E6-4A14-9A2C-B840BF785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/>
              <a:t>Bunnteksteksempel</a:t>
            </a: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39EBCF59-A32E-4C9E-A6EE-0333928992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0238" y="2290117"/>
            <a:ext cx="3043238" cy="3442290"/>
          </a:xfrm>
        </p:spPr>
        <p:txBody>
          <a:bodyPr rtlCol="0"/>
          <a:lstStyle>
            <a:lvl1pPr algn="ctr">
              <a:buNone/>
              <a:defRPr lang="nb-NO" sz="20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bilde 12">
            <a:extLst>
              <a:ext uri="{FF2B5EF4-FFF2-40B4-BE49-F238E27FC236}">
                <a16:creationId xmlns:a16="http://schemas.microsoft.com/office/drawing/2014/main" id="{2D5F265C-D250-4B74-9361-166CBD595E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01100" y="0"/>
            <a:ext cx="3390900" cy="6858000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B9CD27E-A7F2-4ABE-ACD4-27BF0183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nb-NO"/>
              <a:t>01.02.20XX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C11E480-83AE-40D7-B187-635F5737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F8E28480-1C08-4458-AD97-0283E6FFD09D}" type="slidenum">
              <a:rPr lang="nb-NO" smtClean="0"/>
              <a:pPr rtl="0"/>
              <a:t>‹#›</a:t>
            </a:fld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2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le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3F0E8C4-F22F-4115-BFF9-731C089BD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534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 useBgFill="1">
        <p:nvSpPr>
          <p:cNvPr id="17" name="Rektangel 16">
            <a:extLst>
              <a:ext uri="{FF2B5EF4-FFF2-40B4-BE49-F238E27FC236}">
                <a16:creationId xmlns:a16="http://schemas.microsoft.com/office/drawing/2014/main" id="{D082772B-9710-45A8-9D16-12613E7BD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0"/>
            <a:ext cx="67818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652A839-69EA-494F-A4E7-B066C09CF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4064" y="964889"/>
            <a:ext cx="5605272" cy="914400"/>
          </a:xfrm>
        </p:spPr>
        <p:txBody>
          <a:bodyPr rtlCol="0">
            <a:noAutofit/>
          </a:bodyPr>
          <a:lstStyle>
            <a:lvl1pPr marL="228600" indent="-228600" algn="ctr">
              <a:lnSpc>
                <a:spcPct val="100000"/>
              </a:lnSpc>
              <a:spcBef>
                <a:spcPts val="1000"/>
              </a:spcBef>
              <a:defRPr sz="3200" spc="300" baseline="0"/>
            </a:lvl1pPr>
          </a:lstStyle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16" name="Plassholder for bunntekst 3">
            <a:extLst>
              <a:ext uri="{FF2B5EF4-FFF2-40B4-BE49-F238E27FC236}">
                <a16:creationId xmlns:a16="http://schemas.microsoft.com/office/drawing/2014/main" id="{2289EB81-6F63-41FF-8B72-E2D82EB50E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-1708136" y="3223750"/>
            <a:ext cx="4114800" cy="410501"/>
          </a:xfrm>
        </p:spPr>
        <p:txBody>
          <a:bodyPr rtlCol="0"/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2D898A5-86F4-4520-A618-C1CE7FCC1E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9853" y="2135829"/>
            <a:ext cx="5600700" cy="3642347"/>
          </a:xfrm>
        </p:spPr>
        <p:txBody>
          <a:bodyPr rtlCol="0"/>
          <a:lstStyle>
            <a:lvl1pPr marL="0" indent="0">
              <a:buNone/>
              <a:defRPr lang="nb-NO" sz="2000" kern="1200" dirty="0" smtClean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1pPr>
            <a:lvl2pPr>
              <a:defRPr lang="nb-NO" sz="2000" kern="1200" dirty="0" smtClean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2pPr>
            <a:lvl3pPr>
              <a:defRPr lang="nb-NO" sz="2000" kern="1200" dirty="0" smtClean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lang="nb-NO" sz="2000" kern="1200" dirty="0" smtClean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4pPr>
            <a:lvl5pPr>
              <a:defRPr lang="nb-NO" sz="2000" kern="1200" dirty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2D8262DD-38B7-432E-838E-874DEB156E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9200" y="685800"/>
            <a:ext cx="2667000" cy="2400300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14" name="Plassholder for bilde 12">
            <a:extLst>
              <a:ext uri="{FF2B5EF4-FFF2-40B4-BE49-F238E27FC236}">
                <a16:creationId xmlns:a16="http://schemas.microsoft.com/office/drawing/2014/main" id="{A1F656D3-42D5-4850-9BCE-034D55DCDB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39200" y="3764738"/>
            <a:ext cx="2667000" cy="2404872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15" name="Plassholder for dato 2">
            <a:extLst>
              <a:ext uri="{FF2B5EF4-FFF2-40B4-BE49-F238E27FC236}">
                <a16:creationId xmlns:a16="http://schemas.microsoft.com/office/drawing/2014/main" id="{5E061156-5BF8-492F-93F2-A0C925229EF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9800022" y="3223751"/>
            <a:ext cx="4114801" cy="410501"/>
          </a:xfrm>
        </p:spPr>
        <p:txBody>
          <a:bodyPr rtlCol="0"/>
          <a:lstStyle/>
          <a:p>
            <a:pPr rtl="0"/>
            <a:r>
              <a:rPr lang="nb-NO"/>
              <a:t>01.02.20XX</a:t>
            </a:r>
          </a:p>
        </p:txBody>
      </p:sp>
      <p:sp>
        <p:nvSpPr>
          <p:cNvPr id="18" name="Plassholder for lysbildenummer 4">
            <a:extLst>
              <a:ext uri="{FF2B5EF4-FFF2-40B4-BE49-F238E27FC236}">
                <a16:creationId xmlns:a16="http://schemas.microsoft.com/office/drawing/2014/main" id="{DE11E1B1-2B5D-421D-9903-5D4845A77B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16340" y="6356350"/>
            <a:ext cx="871868" cy="365125"/>
          </a:xfrm>
        </p:spPr>
        <p:txBody>
          <a:bodyPr rtlCol="0"/>
          <a:lstStyle/>
          <a:p>
            <a:pPr rtl="0"/>
            <a:fld id="{F8E28480-1C08-4458-AD97-0283E6FFD09D}" type="slidenum">
              <a:rPr lang="nb-NO" smtClean="0"/>
              <a:pPr rtl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4599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sk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F186BBE9-85AC-4FEF-8647-85DC61E3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7600" y="1732305"/>
            <a:ext cx="3390900" cy="348299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334835FD-1AFB-4FBE-BCCE-D5FAD1E9E8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467600 w 12192000"/>
              <a:gd name="connsiteY0" fmla="*/ 1732305 h 6858000"/>
              <a:gd name="connsiteX1" fmla="*/ 7467600 w 12192000"/>
              <a:gd name="connsiteY1" fmla="*/ 5215297 h 6858000"/>
              <a:gd name="connsiteX2" fmla="*/ 10858500 w 12192000"/>
              <a:gd name="connsiteY2" fmla="*/ 5215297 h 6858000"/>
              <a:gd name="connsiteX3" fmla="*/ 10858500 w 12192000"/>
              <a:gd name="connsiteY3" fmla="*/ 1732305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467600" y="1732305"/>
                </a:moveTo>
                <a:lnTo>
                  <a:pt x="7467600" y="5215297"/>
                </a:lnTo>
                <a:lnTo>
                  <a:pt x="10858500" y="5215297"/>
                </a:lnTo>
                <a:lnTo>
                  <a:pt x="10858500" y="173230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D50E5CE-ECB4-4D9A-95BD-EF41E7883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0629" y="2057400"/>
            <a:ext cx="2804191" cy="1775012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1000"/>
              </a:spcBef>
              <a:defRPr sz="3200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15B8F8B4-7A4C-46FC-86C4-7EDF3965E8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744" y="3986140"/>
            <a:ext cx="2663825" cy="976312"/>
          </a:xfrm>
        </p:spPr>
        <p:txBody>
          <a:bodyPr rtlCol="0"/>
          <a:lstStyle>
            <a:lvl1pPr marL="0" indent="0" algn="ctr">
              <a:buNone/>
              <a:defRPr lang="nb-NO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0723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1F888699-B2F4-4D1E-9B99-FB38DB6F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59C0F5F-52B5-4046-92E2-12C9AE3A0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799" y="685801"/>
            <a:ext cx="10820401" cy="5486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C531D59-0AA7-4A6E-A153-F12AF50D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525" y="1128712"/>
            <a:ext cx="9582507" cy="737575"/>
          </a:xfrm>
        </p:spPr>
        <p:txBody>
          <a:bodyPr rtlCol="0">
            <a:normAutofit/>
          </a:bodyPr>
          <a:lstStyle>
            <a:lvl1pPr algn="ctr">
              <a:defRPr sz="3200" cap="all" spc="300" baseline="0"/>
            </a:lvl1pPr>
          </a:lstStyle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27" name="Plassholder for bunntekst 3">
            <a:extLst>
              <a:ext uri="{FF2B5EF4-FFF2-40B4-BE49-F238E27FC236}">
                <a16:creationId xmlns:a16="http://schemas.microsoft.com/office/drawing/2014/main" id="{A8CB739F-40B1-4B56-9FC7-D0C3D6C6A98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 rot="5400000">
            <a:off x="-1708136" y="3223750"/>
            <a:ext cx="4114800" cy="410501"/>
          </a:xfrm>
        </p:spPr>
        <p:txBody>
          <a:bodyPr rtlCol="0"/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19" name="Plassholder for bilde 18">
            <a:extLst>
              <a:ext uri="{FF2B5EF4-FFF2-40B4-BE49-F238E27FC236}">
                <a16:creationId xmlns:a16="http://schemas.microsoft.com/office/drawing/2014/main" id="{F4662255-912C-47B2-9F89-E8EA289186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9525" y="2155389"/>
            <a:ext cx="2003425" cy="2002536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14BC86AA-75EF-424D-A00E-E44E64F49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65795" y="4445636"/>
            <a:ext cx="2011363" cy="545126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4651915F-8813-4F19-9282-4069723EC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8339" y="5030809"/>
            <a:ext cx="2011363" cy="545126"/>
          </a:xfrm>
        </p:spPr>
        <p:txBody>
          <a:bodyPr rtlCol="0"/>
          <a:lstStyle>
            <a:lvl1pPr marL="0" indent="0" algn="ctr">
              <a:buNone/>
              <a:defRPr lang="nb-NO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bilde 18">
            <a:extLst>
              <a:ext uri="{FF2B5EF4-FFF2-40B4-BE49-F238E27FC236}">
                <a16:creationId xmlns:a16="http://schemas.microsoft.com/office/drawing/2014/main" id="{BDD03108-13F4-4623-8FF3-A810282271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04132" y="2155389"/>
            <a:ext cx="2003425" cy="2002536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5FEA53B-7103-43EE-A27D-C03676BE7A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3650" y="4446588"/>
            <a:ext cx="2011363" cy="545126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D2D40785-78DE-4A0A-BE87-FBA306D4E0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6194" y="5031761"/>
            <a:ext cx="2011363" cy="545126"/>
          </a:xfrm>
        </p:spPr>
        <p:txBody>
          <a:bodyPr rtlCol="0"/>
          <a:lstStyle>
            <a:lvl1pPr marL="0" indent="0" algn="ctr">
              <a:buNone/>
              <a:defRPr lang="nb-NO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bilde 18">
            <a:extLst>
              <a:ext uri="{FF2B5EF4-FFF2-40B4-BE49-F238E27FC236}">
                <a16:creationId xmlns:a16="http://schemas.microsoft.com/office/drawing/2014/main" id="{91167149-D0F9-4485-9BE8-A52BED2664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2269" y="2155389"/>
            <a:ext cx="2003425" cy="2002536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AB40F8CF-C64A-4DB4-9A1A-7BFAC245F0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33721" y="4445636"/>
            <a:ext cx="2011363" cy="545126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CF3F1EF2-8FAE-4D87-AF55-EB9978D55F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6265" y="5030809"/>
            <a:ext cx="2011363" cy="545126"/>
          </a:xfrm>
        </p:spPr>
        <p:txBody>
          <a:bodyPr rtlCol="0"/>
          <a:lstStyle>
            <a:lvl1pPr marL="0" indent="0" algn="ctr">
              <a:buNone/>
              <a:defRPr lang="nb-NO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22" name="Plassholder for bilde 18">
            <a:extLst>
              <a:ext uri="{FF2B5EF4-FFF2-40B4-BE49-F238E27FC236}">
                <a16:creationId xmlns:a16="http://schemas.microsoft.com/office/drawing/2014/main" id="{1A66F4CC-066D-41CE-A8F6-A452F518D5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8607" y="2155389"/>
            <a:ext cx="2003425" cy="2002536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18" name="Plassholder for tekst 2">
            <a:extLst>
              <a:ext uri="{FF2B5EF4-FFF2-40B4-BE49-F238E27FC236}">
                <a16:creationId xmlns:a16="http://schemas.microsoft.com/office/drawing/2014/main" id="{5FA1103C-3979-4242-A077-18B4BD99A7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63792" y="4445636"/>
            <a:ext cx="2011363" cy="545126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48AFB00F-138B-4D19-BB2E-61BF5D57CD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56336" y="5030809"/>
            <a:ext cx="2011363" cy="545126"/>
          </a:xfrm>
        </p:spPr>
        <p:txBody>
          <a:bodyPr rtlCol="0"/>
          <a:lstStyle>
            <a:lvl1pPr marL="0" indent="0" algn="ctr">
              <a:buNone/>
              <a:defRPr lang="nb-NO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dato 3">
            <a:extLst>
              <a:ext uri="{FF2B5EF4-FFF2-40B4-BE49-F238E27FC236}">
                <a16:creationId xmlns:a16="http://schemas.microsoft.com/office/drawing/2014/main" id="{DBE35EB5-8D79-4E90-872C-AF52B25E1F6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 rot="5400000">
            <a:off x="9782174" y="3224214"/>
            <a:ext cx="4114800" cy="409575"/>
          </a:xfrm>
        </p:spPr>
        <p:txBody>
          <a:bodyPr rtlCol="0"/>
          <a:lstStyle/>
          <a:p>
            <a:pPr rtl="0"/>
            <a:r>
              <a:rPr lang="nb-NO"/>
              <a:t>01.02.20XX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FC9F0DA2-B99D-4F44-9277-9BA3A1D929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6356350"/>
            <a:ext cx="685800" cy="365125"/>
          </a:xfrm>
        </p:spPr>
        <p:txBody>
          <a:bodyPr rtlCol="0"/>
          <a:lstStyle/>
          <a:p>
            <a:pPr algn="ctr" rtl="0"/>
            <a:fld id="{54B97B59-3B2F-4E46-A216-C2A7D249F47E}" type="slidenum">
              <a:rPr lang="nb-NO" smtClean="0"/>
              <a:pPr algn="ctr" rtl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7870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3E0FB711-F0FD-482F-8C0C-73A394357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FA5B9AF-5A01-4BFC-9250-DF50A9282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042" y="1371598"/>
            <a:ext cx="3987209" cy="2852057"/>
          </a:xfrm>
        </p:spPr>
        <p:txBody>
          <a:bodyPr rtlCol="0"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600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F7EC272-1CDA-49EE-A51D-80289D74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/>
              <a:t>Bunnteksteksempel</a:t>
            </a: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0E58EB54-7A97-4BDA-89DA-0C3B50AB5D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6042" y="4506686"/>
            <a:ext cx="3987209" cy="979715"/>
          </a:xfrm>
        </p:spPr>
        <p:txBody>
          <a:bodyPr rtlCol="0"/>
          <a:lstStyle>
            <a:lvl1pPr algn="ctr">
              <a:buNone/>
              <a:defRPr lang="nb-NO" sz="24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9442EAB5-F425-4F03-8BE5-3BD953A108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1800" y="682625"/>
            <a:ext cx="2230438" cy="2573338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18" name="Plassholder for bilde 16">
            <a:extLst>
              <a:ext uri="{FF2B5EF4-FFF2-40B4-BE49-F238E27FC236}">
                <a16:creationId xmlns:a16="http://schemas.microsoft.com/office/drawing/2014/main" id="{C6529874-B997-42AB-BBB3-2CE23B26BD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52222" y="682625"/>
            <a:ext cx="2153978" cy="2573338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16">
            <a:extLst>
              <a:ext uri="{FF2B5EF4-FFF2-40B4-BE49-F238E27FC236}">
                <a16:creationId xmlns:a16="http://schemas.microsoft.com/office/drawing/2014/main" id="{AA605188-CCD4-4291-BF83-1ED9B4544B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81516" y="3599121"/>
            <a:ext cx="2230438" cy="2573338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19" name="Plassholder for bilde 16">
            <a:extLst>
              <a:ext uri="{FF2B5EF4-FFF2-40B4-BE49-F238E27FC236}">
                <a16:creationId xmlns:a16="http://schemas.microsoft.com/office/drawing/2014/main" id="{786F9C7D-3C9C-4579-A6F5-D9510E41CF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52222" y="3599121"/>
            <a:ext cx="2153978" cy="2573338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A5D7937-881E-428C-BBB9-CFD456B6B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/>
              <a:t>01.02.20XX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81AA779-6816-4CA0-BB13-97E8A97DF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nb-NO" smtClean="0"/>
              <a:pPr rtl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433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3F9BBC74-EB51-49D7-B971-ECEF9CF6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1"/>
            <a:ext cx="7467601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47112E3-539C-42BB-BF3C-5D45BF2D8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0714" y="944564"/>
            <a:ext cx="6106886" cy="873350"/>
          </a:xfrm>
        </p:spPr>
        <p:txBody>
          <a:bodyPr rtlCol="0"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200" spc="300" baseline="0"/>
            </a:lvl1pPr>
          </a:lstStyle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10806B2-016E-4D04-B3A9-D00B8645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4CFE5E1A-5CA9-4FF2-949E-A804EA05C22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71600" y="2057400"/>
            <a:ext cx="6096000" cy="3429000"/>
          </a:xfrm>
        </p:spPr>
        <p:txBody>
          <a:bodyPr rtlCol="0"/>
          <a:lstStyle/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F1503E13-8CCB-4B44-A160-FE91FECE4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400" y="685799"/>
            <a:ext cx="3397250" cy="5486401"/>
          </a:xfrm>
        </p:spPr>
        <p:txBody>
          <a:bodyPr rtlCol="0"/>
          <a:lstStyle/>
          <a:p>
            <a:pPr rtl="0"/>
            <a:r>
              <a:rPr lang="nb-NO"/>
              <a:t>Klikk på ikonet for å legge til et bilde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0F59A49-6D3D-4BB6-ADBF-00E13E6C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nb-NO"/>
              <a:t>01.02.20XX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721B3EE-D7F0-4A71-9772-C0AF1B31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nb-NO" smtClean="0"/>
              <a:pPr rtl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564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Diagram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BE10E086-AEAC-48A4-AB62-9F294E799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1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  <a:gd name="connsiteX4" fmla="*/ 0 w 12192001"/>
              <a:gd name="connsiteY4" fmla="*/ 0 h 6858000"/>
              <a:gd name="connsiteX5" fmla="*/ 685800 w 12192001"/>
              <a:gd name="connsiteY5" fmla="*/ 685801 h 6858000"/>
              <a:gd name="connsiteX6" fmla="*/ 685800 w 12192001"/>
              <a:gd name="connsiteY6" fmla="*/ 6172200 h 6858000"/>
              <a:gd name="connsiteX7" fmla="*/ 11506201 w 12192001"/>
              <a:gd name="connsiteY7" fmla="*/ 6172200 h 6858000"/>
              <a:gd name="connsiteX8" fmla="*/ 11506201 w 12192001"/>
              <a:gd name="connsiteY8" fmla="*/ 685801 h 6858000"/>
              <a:gd name="connsiteX9" fmla="*/ 685800 w 12192001"/>
              <a:gd name="connsiteY9" fmla="*/ 6858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85800" y="685801"/>
                </a:moveTo>
                <a:lnTo>
                  <a:pt x="685800" y="6172200"/>
                </a:lnTo>
                <a:lnTo>
                  <a:pt x="11506201" y="6172200"/>
                </a:lnTo>
                <a:lnTo>
                  <a:pt x="11506201" y="685801"/>
                </a:lnTo>
                <a:lnTo>
                  <a:pt x="685800" y="685801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129086"/>
            <a:ext cx="9486900" cy="725118"/>
          </a:xfrm>
        </p:spPr>
        <p:txBody>
          <a:bodyPr rtlCol="0" anchor="b">
            <a:normAutofit/>
          </a:bodyPr>
          <a:lstStyle>
            <a:lvl1pPr algn="ctr">
              <a:defRPr sz="3200" cap="all" spc="300" baseline="0"/>
            </a:lvl1pPr>
          </a:lstStyle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/>
              <a:t>Bunnteksteksempel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581" y="2258568"/>
            <a:ext cx="9563100" cy="3566160"/>
          </a:xfrm>
        </p:spPr>
        <p:txBody>
          <a:bodyPr rtlCol="0"/>
          <a:lstStyle/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b-NO"/>
              <a:t>01.02.20XX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F8E28480-1C08-4458-AD97-0283E6FFD09D}" type="slidenum">
              <a:rPr lang="nb-NO" smtClean="0"/>
              <a:pPr rtl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7504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ihåndsform: Figur 11">
            <a:extLst>
              <a:ext uri="{FF2B5EF4-FFF2-40B4-BE49-F238E27FC236}">
                <a16:creationId xmlns:a16="http://schemas.microsoft.com/office/drawing/2014/main" id="{BE10E086-AEAC-48A4-AB62-9F294E799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1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  <a:gd name="connsiteX4" fmla="*/ 0 w 12192001"/>
              <a:gd name="connsiteY4" fmla="*/ 0 h 6858000"/>
              <a:gd name="connsiteX5" fmla="*/ 685800 w 12192001"/>
              <a:gd name="connsiteY5" fmla="*/ 685801 h 6858000"/>
              <a:gd name="connsiteX6" fmla="*/ 685800 w 12192001"/>
              <a:gd name="connsiteY6" fmla="*/ 6172200 h 6858000"/>
              <a:gd name="connsiteX7" fmla="*/ 11506201 w 12192001"/>
              <a:gd name="connsiteY7" fmla="*/ 6172200 h 6858000"/>
              <a:gd name="connsiteX8" fmla="*/ 11506201 w 12192001"/>
              <a:gd name="connsiteY8" fmla="*/ 685801 h 6858000"/>
              <a:gd name="connsiteX9" fmla="*/ 685800 w 12192001"/>
              <a:gd name="connsiteY9" fmla="*/ 6858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85800" y="685801"/>
                </a:moveTo>
                <a:lnTo>
                  <a:pt x="685800" y="6172200"/>
                </a:lnTo>
                <a:lnTo>
                  <a:pt x="11506201" y="6172200"/>
                </a:lnTo>
                <a:lnTo>
                  <a:pt x="11506201" y="685801"/>
                </a:lnTo>
                <a:lnTo>
                  <a:pt x="685800" y="685801"/>
                </a:lnTo>
                <a:close/>
              </a:path>
            </a:pathLst>
          </a:cu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129086"/>
            <a:ext cx="9486900" cy="725118"/>
          </a:xfrm>
        </p:spPr>
        <p:txBody>
          <a:bodyPr rtlCol="0">
            <a:normAutofit/>
          </a:bodyPr>
          <a:lstStyle>
            <a:lvl1pPr algn="ctr">
              <a:defRPr sz="3200" cap="all" spc="300" baseline="0"/>
            </a:lvl1pPr>
          </a:lstStyle>
          <a:p>
            <a:pPr rtl="0"/>
            <a:r>
              <a:rPr lang="nb-NO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/>
              <a:t>Bunnteksteksempel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581" y="1835732"/>
            <a:ext cx="9563100" cy="4322759"/>
          </a:xfrm>
        </p:spPr>
        <p:txBody>
          <a:bodyPr rtlCol="0"/>
          <a:lstStyle/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b-NO"/>
              <a:t>01.02.20XX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8E28480-1C08-4458-AD97-0283E6FFD09D}" type="slidenum">
              <a:rPr lang="nb-NO" smtClean="0"/>
              <a:pPr rtl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8284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b-NO"/>
              <a:t>Klikk for å redigere tittelstil i malen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nb-NO"/>
              <a:t>Bunnteksteksempel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nb-NO"/>
              <a:t>01.02.20XX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fld id="{F8E28480-1C08-4458-AD97-0283E6FFD09D}" type="slidenum">
              <a:rPr lang="nb-NO" smtClean="0"/>
              <a:pPr rtl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661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56" r:id="rId2"/>
    <p:sldLayoutId id="2147483757" r:id="rId3"/>
    <p:sldLayoutId id="2147483767" r:id="rId4"/>
    <p:sldLayoutId id="2147483758" r:id="rId5"/>
    <p:sldLayoutId id="2147483761" r:id="rId6"/>
    <p:sldLayoutId id="2147483759" r:id="rId7"/>
    <p:sldLayoutId id="2147483746" r:id="rId8"/>
    <p:sldLayoutId id="2147483769" r:id="rId9"/>
    <p:sldLayoutId id="2147483749" r:id="rId10"/>
    <p:sldLayoutId id="2147483768" r:id="rId11"/>
    <p:sldLayoutId id="2147483765" r:id="rId12"/>
    <p:sldLayoutId id="2147483764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272">
          <p15:clr>
            <a:srgbClr val="F26B43"/>
          </p15:clr>
        </p15:guide>
        <p15:guide id="4" pos="340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pos="3000">
          <p15:clr>
            <a:srgbClr val="F26B43"/>
          </p15:clr>
        </p15:guide>
        <p15:guide id="7" pos="2568">
          <p15:clr>
            <a:srgbClr val="F26B43"/>
          </p15:clr>
        </p15:guide>
        <p15:guide id="8" pos="2136">
          <p15:clr>
            <a:srgbClr val="F26B43"/>
          </p15:clr>
        </p15:guide>
        <p15:guide id="9" pos="432">
          <p15:clr>
            <a:srgbClr val="F26B43"/>
          </p15:clr>
        </p15:guide>
        <p15:guide id="10" pos="864">
          <p15:clr>
            <a:srgbClr val="F26B43"/>
          </p15:clr>
        </p15:guide>
        <p15:guide id="11" pos="1296">
          <p15:clr>
            <a:srgbClr val="F26B43"/>
          </p15:clr>
        </p15:guide>
        <p15:guide id="12" pos="1728">
          <p15:clr>
            <a:srgbClr val="F26B43"/>
          </p15:clr>
        </p15:guide>
        <p15:guide id="13" pos="7248">
          <p15:clr>
            <a:srgbClr val="F26B43"/>
          </p15:clr>
        </p15:guide>
        <p15:guide id="14" pos="6840">
          <p15:clr>
            <a:srgbClr val="F26B43"/>
          </p15:clr>
        </p15:guide>
        <p15:guide id="15" pos="6408">
          <p15:clr>
            <a:srgbClr val="F26B43"/>
          </p15:clr>
        </p15:guide>
        <p15:guide id="16" pos="6000">
          <p15:clr>
            <a:srgbClr val="F26B43"/>
          </p15:clr>
        </p15:guide>
        <p15:guide id="17" pos="5568">
          <p15:clr>
            <a:srgbClr val="F26B43"/>
          </p15:clr>
        </p15:guide>
        <p15:guide id="18" pos="5136">
          <p15:clr>
            <a:srgbClr val="F26B43"/>
          </p15:clr>
        </p15:guide>
        <p15:guide id="19" pos="4704">
          <p15:clr>
            <a:srgbClr val="F26B43"/>
          </p15:clr>
        </p15:guide>
        <p15:guide id="20" orient="horz" pos="3888">
          <p15:clr>
            <a:srgbClr val="F26B43"/>
          </p15:clr>
        </p15:guide>
        <p15:guide id="21" orient="horz" pos="3456">
          <p15:clr>
            <a:srgbClr val="F26B43"/>
          </p15:clr>
        </p15:guide>
        <p15:guide id="22" orient="horz" pos="864">
          <p15:clr>
            <a:srgbClr val="F26B43"/>
          </p15:clr>
        </p15:guide>
        <p15:guide id="23" orient="horz" pos="1296">
          <p15:clr>
            <a:srgbClr val="F26B43"/>
          </p15:clr>
        </p15:guide>
        <p15:guide id="24" orient="horz" pos="1728">
          <p15:clr>
            <a:srgbClr val="F26B43"/>
          </p15:clr>
        </p15:guide>
        <p15:guide id="25" orient="horz" pos="3024">
          <p15:clr>
            <a:srgbClr val="F26B43"/>
          </p15:clr>
        </p15:guide>
        <p15:guide id="26" orient="horz" pos="25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customXml" Target="../ink/ink1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A0E08FE-1F92-0A19-72F3-9AC5B241C0E6}"/>
              </a:ext>
            </a:extLst>
          </p:cNvPr>
          <p:cNvSpPr/>
          <p:nvPr/>
        </p:nvSpPr>
        <p:spPr>
          <a:xfrm>
            <a:off x="20595" y="1"/>
            <a:ext cx="12171405" cy="6857999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32000">
                <a:srgbClr val="8ACFFA">
                  <a:alpha val="76000"/>
                </a:srgbClr>
              </a:gs>
              <a:gs pos="100000">
                <a:srgbClr val="6BC3F9"/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AAEA8BC-D222-4C73-871D-A64D23C1F4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3873" y="494703"/>
            <a:ext cx="6624253" cy="334288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nb-NO" sz="6000" b="1" i="0" dirty="0">
                <a:effectLst/>
                <a:latin typeface="Consolas"/>
              </a:rPr>
              <a:t>DOCAT</a:t>
            </a:r>
            <a:endParaRPr lang="en-US" dirty="0"/>
          </a:p>
          <a:p>
            <a:pPr>
              <a:lnSpc>
                <a:spcPct val="90000"/>
              </a:lnSpc>
            </a:pPr>
            <a:endParaRPr lang="nb-NO" sz="1000" i="0" dirty="0">
              <a:solidFill>
                <a:schemeClr val="tx1"/>
              </a:solidFill>
              <a:effectLst/>
              <a:latin typeface="Aptos Display"/>
            </a:endParaRPr>
          </a:p>
          <a:p>
            <a:pPr>
              <a:lnSpc>
                <a:spcPct val="90000"/>
              </a:lnSpc>
            </a:pPr>
            <a:r>
              <a:rPr lang="nb-NO" sz="3600" i="0" dirty="0">
                <a:solidFill>
                  <a:schemeClr val="tx1"/>
                </a:solidFill>
                <a:effectLst/>
                <a:latin typeface="Aptos Display"/>
              </a:rPr>
              <a:t>Hva skal vi gjøre</a:t>
            </a:r>
            <a:r>
              <a:rPr lang="nb-NO" sz="3600" dirty="0">
                <a:solidFill>
                  <a:schemeClr val="tx1"/>
                </a:solidFill>
                <a:effectLst/>
                <a:latin typeface="Aptos Display"/>
              </a:rPr>
              <a:t>?</a:t>
            </a:r>
            <a:endParaRPr lang="nb-NO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nb-NO" sz="3600" dirty="0">
              <a:solidFill>
                <a:schemeClr val="tx1"/>
              </a:solidFill>
              <a:effectLst/>
              <a:latin typeface="Aptos Display"/>
            </a:endParaRPr>
          </a:p>
          <a:p>
            <a:pPr>
              <a:lnSpc>
                <a:spcPct val="90000"/>
              </a:lnSpc>
            </a:pPr>
            <a:endParaRPr lang="nb-NO" sz="3600" dirty="0">
              <a:solidFill>
                <a:schemeClr val="tx1"/>
              </a:solidFill>
              <a:effectLst/>
              <a:latin typeface="Aptos Display"/>
            </a:endParaRPr>
          </a:p>
          <a:p>
            <a:pPr>
              <a:lnSpc>
                <a:spcPct val="90000"/>
              </a:lnSpc>
            </a:pPr>
            <a:endParaRPr lang="nb-NO" sz="3600" dirty="0">
              <a:solidFill>
                <a:schemeClr val="tx1"/>
              </a:solidFill>
              <a:effectLst/>
              <a:latin typeface="Aptos Display"/>
            </a:endParaRPr>
          </a:p>
          <a:p>
            <a:pPr rtl="0">
              <a:lnSpc>
                <a:spcPct val="90000"/>
              </a:lnSpc>
            </a:pPr>
            <a:endParaRPr lang="nb-NO" sz="2800" dirty="0">
              <a:solidFill>
                <a:schemeClr val="tx1"/>
              </a:solidFill>
              <a:effectLst/>
              <a:latin typeface="Aptos Display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6E9618-D437-6547-8F1C-C20BD550219A}"/>
              </a:ext>
            </a:extLst>
          </p:cNvPr>
          <p:cNvSpPr txBox="1"/>
          <p:nvPr/>
        </p:nvSpPr>
        <p:spPr>
          <a:xfrm>
            <a:off x="1982229" y="2824121"/>
            <a:ext cx="822754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b-NO" sz="2400" i="1" dirty="0">
                <a:latin typeface="Aptos Display" panose="020B0004020202020204" pitchFamily="34" charset="0"/>
              </a:rPr>
              <a:t>Et blikk inn i Den katolske kirkes </a:t>
            </a:r>
          </a:p>
          <a:p>
            <a:pPr algn="ctr"/>
            <a:r>
              <a:rPr lang="nb-NO" sz="2400" i="1" dirty="0">
                <a:latin typeface="Aptos Display" panose="020B0004020202020204" pitchFamily="34" charset="0"/>
              </a:rPr>
              <a:t>sosiallære for ungdom</a:t>
            </a:r>
            <a:endParaRPr lang="en-US" sz="2400" i="1" dirty="0">
              <a:latin typeface="Aptos Display" panose="020B0004020202020204" pitchFamily="34" charset="0"/>
            </a:endParaRPr>
          </a:p>
        </p:txBody>
      </p:sp>
      <p:pic>
        <p:nvPicPr>
          <p:cNvPr id="19" name="Plassholder for bilde 18" descr="Et bilde som inneholder maling, kunst, skjerm, museum&#10;&#10;Automatisk generert beskrivelse">
            <a:extLst>
              <a:ext uri="{FF2B5EF4-FFF2-40B4-BE49-F238E27FC236}">
                <a16:creationId xmlns:a16="http://schemas.microsoft.com/office/drawing/2014/main" id="{8352515F-6CD8-5D87-E8F2-3E8B0E26887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7075" b="17075"/>
          <a:stretch>
            <a:fillRect/>
          </a:stretch>
        </p:blipFill>
        <p:spPr>
          <a:xfrm>
            <a:off x="681038" y="4332288"/>
            <a:ext cx="10829925" cy="183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e 7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E819AEF9-F3CD-0FA5-1F98-68E29E512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35" y="78542"/>
            <a:ext cx="1343133" cy="216249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3D5912C-A4C2-0658-C22C-644E36CE3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273" y="1933982"/>
            <a:ext cx="1347333" cy="2164268"/>
          </a:xfrm>
          <a:prstGeom prst="rect">
            <a:avLst/>
          </a:prstGeom>
        </p:spPr>
      </p:pic>
      <p:pic>
        <p:nvPicPr>
          <p:cNvPr id="10" name="Bilde 9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62126859-BCB8-B820-B109-3E0C0AD06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70" y="785582"/>
            <a:ext cx="1343133" cy="2162496"/>
          </a:xfrm>
          <a:prstGeom prst="rect">
            <a:avLst/>
          </a:prstGeom>
        </p:spPr>
      </p:pic>
      <p:pic>
        <p:nvPicPr>
          <p:cNvPr id="12" name="Bilde 11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82EF0E36-2790-2178-F4E2-32892E599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487" y="1462752"/>
            <a:ext cx="1343133" cy="2162496"/>
          </a:xfrm>
          <a:prstGeom prst="rect">
            <a:avLst/>
          </a:prstGeom>
        </p:spPr>
      </p:pic>
      <p:pic>
        <p:nvPicPr>
          <p:cNvPr id="13" name="Bilde 12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932BB96F-643C-720B-28DC-1AEEFEEB3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074" y="1938238"/>
            <a:ext cx="1343133" cy="2162496"/>
          </a:xfrm>
          <a:prstGeom prst="rect">
            <a:avLst/>
          </a:prstGeom>
        </p:spPr>
      </p:pic>
      <p:pic>
        <p:nvPicPr>
          <p:cNvPr id="14" name="Bilde 13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B7C91355-6D72-0885-1EFC-F3E3D0621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531" y="178021"/>
            <a:ext cx="1343133" cy="2162496"/>
          </a:xfrm>
          <a:prstGeom prst="rect">
            <a:avLst/>
          </a:prstGeom>
        </p:spPr>
      </p:pic>
      <p:pic>
        <p:nvPicPr>
          <p:cNvPr id="16" name="Bilde 15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D351A373-2CC2-1560-E987-C40BDF6F3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829" y="112420"/>
            <a:ext cx="1343133" cy="2162496"/>
          </a:xfrm>
          <a:prstGeom prst="rect">
            <a:avLst/>
          </a:prstGeom>
        </p:spPr>
      </p:pic>
      <p:pic>
        <p:nvPicPr>
          <p:cNvPr id="17" name="Bilde 16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F65DEE5F-1F55-4960-8846-C7E771808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08" y="1014291"/>
            <a:ext cx="1343133" cy="2162496"/>
          </a:xfrm>
          <a:prstGeom prst="rect">
            <a:avLst/>
          </a:prstGeom>
        </p:spPr>
      </p:pic>
      <p:pic>
        <p:nvPicPr>
          <p:cNvPr id="18" name="Bilde 17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ACCB96BE-870F-9AF1-F2B9-B44616284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234" y="2063458"/>
            <a:ext cx="1343133" cy="2162496"/>
          </a:xfrm>
          <a:prstGeom prst="rect">
            <a:avLst/>
          </a:prstGeom>
        </p:spPr>
      </p:pic>
      <p:pic>
        <p:nvPicPr>
          <p:cNvPr id="20" name="Bilde 19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89F100B4-C171-1045-8077-D4D3DAFAB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931" y="2047648"/>
            <a:ext cx="1343133" cy="2162496"/>
          </a:xfrm>
          <a:prstGeom prst="rect">
            <a:avLst/>
          </a:prstGeom>
        </p:spPr>
      </p:pic>
      <p:pic>
        <p:nvPicPr>
          <p:cNvPr id="21" name="Bilde 20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BF89D83C-817A-4BB0-621C-38CE97FBC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904" y="588311"/>
            <a:ext cx="1343133" cy="2162496"/>
          </a:xfrm>
          <a:prstGeom prst="rect">
            <a:avLst/>
          </a:prstGeom>
        </p:spPr>
      </p:pic>
      <p:pic>
        <p:nvPicPr>
          <p:cNvPr id="22" name="Bilde 21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A476E010-40AA-205D-C64F-4A1B69DD2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798" y="269487"/>
            <a:ext cx="1343133" cy="21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5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5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500"/>
                            </p:stCondLst>
                            <p:childTnLst>
                              <p:par>
                                <p:cTn id="9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01FE22C3-37B4-3E48-5137-382A854B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40" y="3755931"/>
            <a:ext cx="5605272" cy="9144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ptos Display"/>
              </a:rPr>
              <a:t>12 </a:t>
            </a:r>
            <a:r>
              <a:rPr lang="en-US" sz="2800" dirty="0" err="1">
                <a:solidFill>
                  <a:schemeClr val="tx1"/>
                </a:solidFill>
                <a:latin typeface="Aptos Display"/>
              </a:rPr>
              <a:t>Personlig</a:t>
            </a:r>
            <a:r>
              <a:rPr lang="en-US" sz="2800" dirty="0">
                <a:solidFill>
                  <a:schemeClr val="tx1"/>
                </a:solidFill>
                <a:latin typeface="Aptos Display"/>
              </a:rPr>
              <a:t> og </a:t>
            </a:r>
            <a:r>
              <a:rPr lang="en-US" sz="2800" dirty="0" err="1">
                <a:solidFill>
                  <a:schemeClr val="tx1"/>
                </a:solidFill>
                <a:latin typeface="Aptos Display"/>
              </a:rPr>
              <a:t>sosial</a:t>
            </a:r>
            <a:r>
              <a:rPr lang="en-US" sz="2800" dirty="0">
                <a:solidFill>
                  <a:schemeClr val="tx1"/>
                </a:solidFill>
                <a:latin typeface="Aptos Display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ptos Display"/>
              </a:rPr>
              <a:t>forpliktelse</a:t>
            </a:r>
            <a:r>
              <a:rPr lang="en-US" sz="2800" dirty="0">
                <a:solidFill>
                  <a:schemeClr val="tx1"/>
                </a:solidFill>
                <a:latin typeface="Aptos Display"/>
              </a:rPr>
              <a:t>: </a:t>
            </a:r>
            <a:br>
              <a:rPr lang="en-US" sz="2800" dirty="0">
                <a:solidFill>
                  <a:schemeClr val="tx1"/>
                </a:solidFill>
                <a:latin typeface="Aptos Display"/>
              </a:rPr>
            </a:br>
            <a:r>
              <a:rPr lang="en-US" sz="2800" dirty="0" err="1">
                <a:solidFill>
                  <a:schemeClr val="tx1"/>
                </a:solidFill>
                <a:latin typeface="Aptos Display"/>
              </a:rPr>
              <a:t>Kjærlighet</a:t>
            </a:r>
            <a:r>
              <a:rPr lang="en-US" sz="2800" dirty="0">
                <a:solidFill>
                  <a:schemeClr val="tx1"/>
                </a:solidFill>
                <a:latin typeface="Aptos Display"/>
              </a:rPr>
              <a:t> i </a:t>
            </a:r>
            <a:r>
              <a:rPr lang="en-US" sz="2800" dirty="0" err="1">
                <a:solidFill>
                  <a:schemeClr val="tx1"/>
                </a:solidFill>
                <a:latin typeface="Aptos Display"/>
              </a:rPr>
              <a:t>praksis</a:t>
            </a:r>
            <a:br>
              <a:rPr lang="en-US" sz="2800" dirty="0">
                <a:solidFill>
                  <a:schemeClr val="tx1"/>
                </a:solidFill>
                <a:latin typeface="Aptos Display"/>
              </a:rPr>
            </a:br>
            <a:br>
              <a:rPr lang="en-US" sz="1800" dirty="0">
                <a:solidFill>
                  <a:schemeClr val="tx1"/>
                </a:solidFill>
                <a:latin typeface="Aptos Display" panose="020B0004020202020204" pitchFamily="34" charset="0"/>
              </a:rPr>
            </a:b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Hvorfor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kristne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må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engasjere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seg - i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Kirken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, i 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samfunnet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, i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møte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med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sosiale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behov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, i partier og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organisasjoner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...</a:t>
            </a:r>
            <a:endParaRPr lang="en-US" sz="2200" dirty="0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D6CBC403-6DC3-971C-AABC-DE7B9ABDB3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16340" y="6356350"/>
            <a:ext cx="8718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8E28480-1C08-4458-AD97-0283E6FFD09D}" type="slidenum">
              <a:rPr lang="nb-NO" smtClean="0"/>
              <a:pPr rtl="0">
                <a:spcAft>
                  <a:spcPts val="600"/>
                </a:spcAft>
              </a:pPr>
              <a:t>10</a:t>
            </a:fld>
            <a:endParaRPr lang="nb-NO"/>
          </a:p>
        </p:txBody>
      </p:sp>
      <p:sp>
        <p:nvSpPr>
          <p:cNvPr id="31" name="Ramme 30">
            <a:extLst>
              <a:ext uri="{FF2B5EF4-FFF2-40B4-BE49-F238E27FC236}">
                <a16:creationId xmlns:a16="http://schemas.microsoft.com/office/drawing/2014/main" id="{536F05E4-BE89-4F1B-E2A1-561258B823E3}"/>
              </a:ext>
            </a:extLst>
          </p:cNvPr>
          <p:cNvSpPr/>
          <p:nvPr/>
        </p:nvSpPr>
        <p:spPr>
          <a:xfrm>
            <a:off x="-32505" y="0"/>
            <a:ext cx="8178129" cy="6858000"/>
          </a:xfrm>
          <a:prstGeom prst="frame">
            <a:avLst/>
          </a:prstGeom>
          <a:solidFill>
            <a:srgbClr val="8ACFFA"/>
          </a:solidFill>
          <a:ln>
            <a:solidFill>
              <a:srgbClr val="6DA5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0FA650D-CD47-DB78-4375-5127E5ACA8E5}"/>
              </a:ext>
            </a:extLst>
          </p:cNvPr>
          <p:cNvSpPr/>
          <p:nvPr/>
        </p:nvSpPr>
        <p:spPr>
          <a:xfrm>
            <a:off x="8145625" y="0"/>
            <a:ext cx="4046374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 descr="Et bilde som inneholder eventyr, utendørs, Klatring, fjell&#10;&#10;Automatisk generert beskrivelse">
            <a:extLst>
              <a:ext uri="{FF2B5EF4-FFF2-40B4-BE49-F238E27FC236}">
                <a16:creationId xmlns:a16="http://schemas.microsoft.com/office/drawing/2014/main" id="{A71E057B-FD88-DEDE-6C46-4C0C9B115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7" r="23282"/>
          <a:stretch/>
        </p:blipFill>
        <p:spPr>
          <a:xfrm>
            <a:off x="9015399" y="204986"/>
            <a:ext cx="2562311" cy="3808312"/>
          </a:xfrm>
          <a:prstGeom prst="rect">
            <a:avLst/>
          </a:prstGeom>
        </p:spPr>
      </p:pic>
      <p:pic>
        <p:nvPicPr>
          <p:cNvPr id="9" name="Bilde 8" descr="Et bilde som inneholder person, tekst, mann, kyss&#10;&#10;Automatisk generert beskrivelse">
            <a:extLst>
              <a:ext uri="{FF2B5EF4-FFF2-40B4-BE49-F238E27FC236}">
                <a16:creationId xmlns:a16="http://schemas.microsoft.com/office/drawing/2014/main" id="{1B09F1D1-12C0-13D5-047E-E513F49B7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782" y="4213131"/>
            <a:ext cx="1969544" cy="243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69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ktangel 41">
            <a:extLst>
              <a:ext uri="{FF2B5EF4-FFF2-40B4-BE49-F238E27FC236}">
                <a16:creationId xmlns:a16="http://schemas.microsoft.com/office/drawing/2014/main" id="{E2670041-15FB-49C0-0135-79B201C05D61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gradFill flip="none" rotWithShape="1">
            <a:gsLst>
              <a:gs pos="87000">
                <a:srgbClr val="6DA5F7"/>
              </a:gs>
              <a:gs pos="38000">
                <a:srgbClr val="6BC3F9"/>
              </a:gs>
              <a:gs pos="55000">
                <a:srgbClr val="8ACFFA"/>
              </a:gs>
              <a:gs pos="78000">
                <a:srgbClr val="6BC3F9"/>
              </a:gs>
              <a:gs pos="12000">
                <a:srgbClr val="8ACFFA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295BFEE-FB6E-4ACB-BD9A-74F6EE2B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40" y="6356350"/>
            <a:ext cx="871868" cy="365125"/>
          </a:xfrm>
        </p:spPr>
        <p:txBody>
          <a:bodyPr rtlCol="0"/>
          <a:lstStyle/>
          <a:p>
            <a:pPr rtl="0"/>
            <a:fld id="{54B97B59-3B2F-4E46-A216-C2A7D249F47E}" type="slidenum">
              <a:rPr lang="nb-NO" smtClean="0"/>
              <a:pPr rtl="0"/>
              <a:t>11</a:t>
            </a:fld>
            <a:endParaRPr lang="nb-NO" dirty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275A28CF-BD2D-2850-5448-2A949A6AE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96" y="1855883"/>
            <a:ext cx="4938606" cy="4747761"/>
          </a:xfrm>
        </p:spPr>
        <p:txBody>
          <a:bodyPr>
            <a:normAutofit/>
          </a:bodyPr>
          <a:lstStyle/>
          <a:p>
            <a:r>
              <a:rPr lang="nb-NO" sz="4800" dirty="0">
                <a:solidFill>
                  <a:srgbClr val="002060"/>
                </a:solidFill>
                <a:latin typeface="Aptos Display" panose="020B0004020202020204" pitchFamily="34" charset="0"/>
              </a:rPr>
              <a:t>328 SPØRSMÅL </a:t>
            </a:r>
            <a:br>
              <a:rPr lang="nb-NO" sz="4800" dirty="0">
                <a:solidFill>
                  <a:srgbClr val="002060"/>
                </a:solidFill>
                <a:latin typeface="Aptos Display" panose="020B0004020202020204" pitchFamily="34" charset="0"/>
              </a:rPr>
            </a:br>
            <a:r>
              <a:rPr lang="nb-NO" sz="4800" dirty="0">
                <a:solidFill>
                  <a:srgbClr val="002060"/>
                </a:solidFill>
                <a:latin typeface="Aptos Display" panose="020B0004020202020204" pitchFamily="34" charset="0"/>
              </a:rPr>
              <a:t>– og SVAR</a:t>
            </a:r>
          </a:p>
        </p:txBody>
      </p:sp>
      <p:pic>
        <p:nvPicPr>
          <p:cNvPr id="41" name="Bilde 40" descr="Et bilde som inneholder sirkel, kunst, sfære&#10;&#10;Automatisk generert beskrivelse">
            <a:extLst>
              <a:ext uri="{FF2B5EF4-FFF2-40B4-BE49-F238E27FC236}">
                <a16:creationId xmlns:a16="http://schemas.microsoft.com/office/drawing/2014/main" id="{B7BA11DA-5705-AEF2-4646-A6A7A9ED2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65" y="342775"/>
            <a:ext cx="7300472" cy="4867988"/>
          </a:xfrm>
          <a:prstGeom prst="rect">
            <a:avLst/>
          </a:prstGeom>
        </p:spPr>
      </p:pic>
      <p:sp>
        <p:nvSpPr>
          <p:cNvPr id="43" name="TekstSylinder 42">
            <a:extLst>
              <a:ext uri="{FF2B5EF4-FFF2-40B4-BE49-F238E27FC236}">
                <a16:creationId xmlns:a16="http://schemas.microsoft.com/office/drawing/2014/main" id="{5E6ADD0B-D914-B398-C069-C5DE3E30E737}"/>
              </a:ext>
            </a:extLst>
          </p:cNvPr>
          <p:cNvSpPr txBox="1"/>
          <p:nvPr/>
        </p:nvSpPr>
        <p:spPr>
          <a:xfrm rot="21282964">
            <a:off x="6750164" y="629114"/>
            <a:ext cx="5533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rgbClr val="FF0066"/>
                </a:solidFill>
                <a:latin typeface="Aptos Display" panose="020B0004020202020204" pitchFamily="34" charset="0"/>
              </a:rPr>
              <a:t>Hvordan kan vi bygge «Kjærlighetens sivilisasjon»?</a:t>
            </a: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1B00DAA3-0A48-4297-0A94-69706818F6C5}"/>
              </a:ext>
            </a:extLst>
          </p:cNvPr>
          <p:cNvSpPr txBox="1"/>
          <p:nvPr/>
        </p:nvSpPr>
        <p:spPr>
          <a:xfrm rot="20945863">
            <a:off x="6330335" y="1588940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  <a:latin typeface="Aptos Display" panose="020B0004020202020204" pitchFamily="34" charset="0"/>
              </a:rPr>
              <a:t>Når begynner kroppen å bli en person?</a:t>
            </a:r>
          </a:p>
          <a:p>
            <a:endParaRPr lang="nb-NO" sz="1800" dirty="0">
              <a:solidFill>
                <a:srgbClr val="0070C0"/>
              </a:solidFill>
              <a:latin typeface="Aptos Display" panose="020B0004020202020204" pitchFamily="34" charset="0"/>
            </a:endParaRPr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91525139-C04B-51B6-B4D1-364E5041E567}"/>
              </a:ext>
            </a:extLst>
          </p:cNvPr>
          <p:cNvSpPr txBox="1"/>
          <p:nvPr/>
        </p:nvSpPr>
        <p:spPr>
          <a:xfrm rot="633303">
            <a:off x="8531516" y="2598547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rgbClr val="FF0000"/>
                </a:solidFill>
              </a:rPr>
              <a:t>Er penger i seg selv et onde?</a:t>
            </a:r>
          </a:p>
        </p:txBody>
      </p:sp>
      <p:sp>
        <p:nvSpPr>
          <p:cNvPr id="52" name="TekstSylinder 51">
            <a:extLst>
              <a:ext uri="{FF2B5EF4-FFF2-40B4-BE49-F238E27FC236}">
                <a16:creationId xmlns:a16="http://schemas.microsoft.com/office/drawing/2014/main" id="{65E4B1F0-0208-E528-22E2-8EC338938B4A}"/>
              </a:ext>
            </a:extLst>
          </p:cNvPr>
          <p:cNvSpPr txBox="1"/>
          <p:nvPr/>
        </p:nvSpPr>
        <p:spPr>
          <a:xfrm rot="20644928">
            <a:off x="6450625" y="3409154"/>
            <a:ext cx="4524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rgbClr val="FF9900"/>
                </a:solidFill>
                <a:latin typeface="Aptos Display" panose="020B0004020202020204" pitchFamily="34" charset="0"/>
              </a:rPr>
              <a:t>Hva er Vatikanets rolle i internasjonal politikk?</a:t>
            </a:r>
          </a:p>
        </p:txBody>
      </p:sp>
      <p:sp>
        <p:nvSpPr>
          <p:cNvPr id="53" name="TekstSylinder 52">
            <a:extLst>
              <a:ext uri="{FF2B5EF4-FFF2-40B4-BE49-F238E27FC236}">
                <a16:creationId xmlns:a16="http://schemas.microsoft.com/office/drawing/2014/main" id="{186A0D9B-8248-9DD4-6CED-ADF1E31D045B}"/>
              </a:ext>
            </a:extLst>
          </p:cNvPr>
          <p:cNvSpPr txBox="1"/>
          <p:nvPr/>
        </p:nvSpPr>
        <p:spPr>
          <a:xfrm rot="432077">
            <a:off x="6586468" y="5458637"/>
            <a:ext cx="5062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>
                <a:solidFill>
                  <a:srgbClr val="009900"/>
                </a:solidFill>
                <a:latin typeface="Aptos Display" panose="020B0004020202020204" pitchFamily="34" charset="0"/>
              </a:rPr>
              <a:t>Hvorfor er utvikling noe mer enn økonomisk vekst?</a:t>
            </a:r>
          </a:p>
        </p:txBody>
      </p:sp>
      <p:sp>
        <p:nvSpPr>
          <p:cNvPr id="54" name="TekstSylinder 53">
            <a:extLst>
              <a:ext uri="{FF2B5EF4-FFF2-40B4-BE49-F238E27FC236}">
                <a16:creationId xmlns:a16="http://schemas.microsoft.com/office/drawing/2014/main" id="{4D35FD62-9064-1A28-D867-E2A64C4FA105}"/>
              </a:ext>
            </a:extLst>
          </p:cNvPr>
          <p:cNvSpPr txBox="1"/>
          <p:nvPr/>
        </p:nvSpPr>
        <p:spPr>
          <a:xfrm>
            <a:off x="7951027" y="4444361"/>
            <a:ext cx="4110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rgbClr val="993300"/>
                </a:solidFill>
                <a:latin typeface="Aptos Display" panose="020B0004020202020204" pitchFamily="34" charset="0"/>
              </a:rPr>
              <a:t>Hvor går grensen for bruk av makt?</a:t>
            </a:r>
          </a:p>
        </p:txBody>
      </p:sp>
    </p:spTree>
    <p:extLst>
      <p:ext uri="{BB962C8B-B14F-4D97-AF65-F5344CB8AC3E}">
        <p14:creationId xmlns:p14="http://schemas.microsoft.com/office/powerpoint/2010/main" val="282880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F2945B18-C031-CE1E-8ED8-FA4B7FB8D5FB}"/>
              </a:ext>
            </a:extLst>
          </p:cNvPr>
          <p:cNvSpPr/>
          <p:nvPr/>
        </p:nvSpPr>
        <p:spPr>
          <a:xfrm>
            <a:off x="8159262" y="0"/>
            <a:ext cx="4032738" cy="6858000"/>
          </a:xfrm>
          <a:prstGeom prst="rect">
            <a:avLst/>
          </a:prstGeom>
          <a:solidFill>
            <a:srgbClr val="F2B2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2678AB1-454C-44F4-3555-B039DA973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170" y="974829"/>
            <a:ext cx="5600700" cy="91928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2800" b="1" dirty="0">
                <a:solidFill>
                  <a:schemeClr val="tx1"/>
                </a:solidFill>
                <a:latin typeface="Aptos Display" panose="020B0004020202020204" pitchFamily="34" charset="0"/>
              </a:rPr>
              <a:t>Ekstra stoff: </a:t>
            </a:r>
            <a:br>
              <a:rPr lang="nb-NO" sz="2800" dirty="0">
                <a:solidFill>
                  <a:srgbClr val="0066FF"/>
                </a:solidFill>
                <a:latin typeface="Aptos Display" panose="020B0004020202020204" pitchFamily="34" charset="0"/>
              </a:rPr>
            </a:br>
            <a:r>
              <a:rPr lang="nb-NO" sz="2800" dirty="0">
                <a:solidFill>
                  <a:srgbClr val="0066FF"/>
                </a:solidFill>
                <a:latin typeface="Aptos Display" panose="020B0004020202020204" pitchFamily="34" charset="0"/>
              </a:rPr>
              <a:t>A. «FRA SIDELINJEN»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E32683A-6FB4-B122-DFF0-63B12F8F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08136" y="3223750"/>
            <a:ext cx="4114800" cy="410501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b-NO"/>
              <a:t>Bunnteksteksempel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92F0475-90A1-1E33-A664-67D6C672A2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0332" y="2135938"/>
            <a:ext cx="6400799" cy="3885033"/>
          </a:xfrm>
        </p:spPr>
        <p:txBody>
          <a:bodyPr>
            <a:normAutofit fontScale="92500" lnSpcReduction="20000"/>
          </a:bodyPr>
          <a:lstStyle/>
          <a:p>
            <a:r>
              <a:rPr lang="nb-NO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Kap. 2: Nye typer medier</a:t>
            </a:r>
          </a:p>
          <a:p>
            <a:r>
              <a:rPr lang="nb-NO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Kap. 3: Mennesket i et </a:t>
            </a:r>
            <a:r>
              <a:rPr lang="nb-NO" sz="2200" b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bioetisk</a:t>
            </a:r>
            <a:r>
              <a:rPr lang="nb-NO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 perspektiv</a:t>
            </a:r>
          </a:p>
          <a:p>
            <a:r>
              <a:rPr lang="nb-NO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Kap. 9: Hva er fattigdom?</a:t>
            </a:r>
          </a:p>
          <a:p>
            <a:r>
              <a:rPr lang="nb-NO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               Goder som tilhører verdensfellesskapet</a:t>
            </a:r>
          </a:p>
          <a:p>
            <a:r>
              <a:rPr lang="nb-NO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Kap. 11: Forskningsfrihet kan misbrukes</a:t>
            </a:r>
          </a:p>
          <a:p>
            <a:endParaRPr lang="nb-NO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ctr"/>
            <a:r>
              <a:rPr lang="nb-NO" sz="2600" dirty="0">
                <a:solidFill>
                  <a:srgbClr val="0066FF"/>
                </a:solidFill>
                <a:latin typeface="Aptos Display" panose="020B0004020202020204" pitchFamily="34" charset="0"/>
              </a:rPr>
              <a:t>B. «FRA KIRKENS VIKTIGE LÆREDOKUMENTER»</a:t>
            </a:r>
          </a:p>
          <a:p>
            <a:pPr algn="ctr"/>
            <a:r>
              <a:rPr lang="nb-NO" i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Rerum</a:t>
            </a:r>
            <a:r>
              <a:rPr lang="nb-NO" i="1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nb-NO" i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novarum</a:t>
            </a:r>
            <a:r>
              <a:rPr lang="nb-NO" i="1" dirty="0">
                <a:solidFill>
                  <a:schemeClr val="tx1"/>
                </a:solidFill>
                <a:latin typeface="Aptos Display" panose="020B0004020202020204" pitchFamily="34" charset="0"/>
              </a:rPr>
              <a:t>, </a:t>
            </a:r>
            <a:r>
              <a:rPr lang="nb-NO" i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Pacem</a:t>
            </a:r>
            <a:r>
              <a:rPr lang="nb-NO" i="1" dirty="0">
                <a:solidFill>
                  <a:schemeClr val="tx1"/>
                </a:solidFill>
                <a:latin typeface="Aptos Display" panose="020B0004020202020204" pitchFamily="34" charset="0"/>
              </a:rPr>
              <a:t> in </a:t>
            </a:r>
            <a:r>
              <a:rPr lang="nb-NO" i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terris</a:t>
            </a:r>
            <a:r>
              <a:rPr lang="nb-NO" i="1" dirty="0">
                <a:solidFill>
                  <a:schemeClr val="tx1"/>
                </a:solidFill>
                <a:latin typeface="Aptos Display" panose="020B0004020202020204" pitchFamily="34" charset="0"/>
              </a:rPr>
              <a:t>, Gaudium et spes, </a:t>
            </a:r>
          </a:p>
          <a:p>
            <a:pPr algn="ctr"/>
            <a:r>
              <a:rPr lang="nb-NO" i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Redemptor</a:t>
            </a:r>
            <a:r>
              <a:rPr lang="nb-NO" i="1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nb-NO" i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hominis</a:t>
            </a:r>
            <a:r>
              <a:rPr lang="nb-NO" i="1" dirty="0">
                <a:solidFill>
                  <a:schemeClr val="tx1"/>
                </a:solidFill>
                <a:latin typeface="Aptos Display" panose="020B0004020202020204" pitchFamily="34" charset="0"/>
              </a:rPr>
              <a:t>, Caritas in veritate, Evangelii </a:t>
            </a:r>
            <a:r>
              <a:rPr lang="nb-NO" i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gaudium</a:t>
            </a:r>
            <a:r>
              <a:rPr lang="nb-NO" i="1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</a:p>
          <a:p>
            <a:pPr algn="ctr"/>
            <a:r>
              <a:rPr lang="nb-NO" dirty="0">
                <a:solidFill>
                  <a:schemeClr val="tx1"/>
                </a:solidFill>
                <a:latin typeface="Aptos Display" panose="020B0004020202020204" pitchFamily="34" charset="0"/>
              </a:rPr>
              <a:t>m.fl.</a:t>
            </a:r>
          </a:p>
        </p:txBody>
      </p:sp>
      <p:pic>
        <p:nvPicPr>
          <p:cNvPr id="12" name="Plassholder for bilde 11" descr="Et bilde som inneholder tekst, Elektronisk anordning, datamaskin, skjermbilde&#10;&#10;Automatisk generert beskrivelse">
            <a:extLst>
              <a:ext uri="{FF2B5EF4-FFF2-40B4-BE49-F238E27FC236}">
                <a16:creationId xmlns:a16="http://schemas.microsoft.com/office/drawing/2014/main" id="{468E5D68-C0AE-0E65-34CA-0332C2F653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6218" r="19617" b="1"/>
          <a:stretch/>
        </p:blipFill>
        <p:spPr>
          <a:xfrm>
            <a:off x="8839200" y="685800"/>
            <a:ext cx="2667000" cy="2400300"/>
          </a:xfrm>
          <a:noFill/>
        </p:spPr>
      </p:pic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57B3C6B6-3A6C-F032-0BCC-4C4ABDAC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40" y="6356350"/>
            <a:ext cx="8718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8E28480-1C08-4458-AD97-0283E6FFD09D}" type="slidenum">
              <a:rPr lang="nb-NO" smtClean="0"/>
              <a:pPr rtl="0">
                <a:spcAft>
                  <a:spcPts val="600"/>
                </a:spcAft>
              </a:pPr>
              <a:t>12</a:t>
            </a:fld>
            <a:endParaRPr lang="nb-NO"/>
          </a:p>
        </p:txBody>
      </p:sp>
      <p:pic>
        <p:nvPicPr>
          <p:cNvPr id="16" name="Plassholder for bilde 15" descr="Et bilde som inneholder sky, konstruksjon, himmel, kuppel&#10;&#10;Automatisk generert beskrivelse">
            <a:extLst>
              <a:ext uri="{FF2B5EF4-FFF2-40B4-BE49-F238E27FC236}">
                <a16:creationId xmlns:a16="http://schemas.microsoft.com/office/drawing/2014/main" id="{D358B1D3-C9D8-7817-BB83-AA5FC69AF5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9616" b="19616"/>
          <a:stretch>
            <a:fillRect/>
          </a:stretch>
        </p:blipFill>
        <p:spPr/>
      </p:pic>
      <p:sp>
        <p:nvSpPr>
          <p:cNvPr id="17" name="Ramme 16">
            <a:extLst>
              <a:ext uri="{FF2B5EF4-FFF2-40B4-BE49-F238E27FC236}">
                <a16:creationId xmlns:a16="http://schemas.microsoft.com/office/drawing/2014/main" id="{B1B9E71E-A499-58C4-A54F-BAACC37FDEA6}"/>
              </a:ext>
            </a:extLst>
          </p:cNvPr>
          <p:cNvSpPr/>
          <p:nvPr/>
        </p:nvSpPr>
        <p:spPr>
          <a:xfrm>
            <a:off x="0" y="0"/>
            <a:ext cx="8159262" cy="6858000"/>
          </a:xfrm>
          <a:prstGeom prst="frame">
            <a:avLst/>
          </a:prstGeom>
          <a:solidFill>
            <a:srgbClr val="6BC3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Håndskrift 18">
                <a:extLst>
                  <a:ext uri="{FF2B5EF4-FFF2-40B4-BE49-F238E27FC236}">
                    <a16:creationId xmlns:a16="http://schemas.microsoft.com/office/drawing/2014/main" id="{2D0A2639-1857-9144-894E-790F54C1736D}"/>
                  </a:ext>
                </a:extLst>
              </p14:cNvPr>
              <p14:cNvContentPartPr/>
              <p14:nvPr/>
            </p14:nvContentPartPr>
            <p14:xfrm>
              <a:off x="1307448" y="1645416"/>
              <a:ext cx="360" cy="360"/>
            </p14:xfrm>
          </p:contentPart>
        </mc:Choice>
        <mc:Fallback xmlns="">
          <p:pic>
            <p:nvPicPr>
              <p:cNvPr id="19" name="Håndskrift 18">
                <a:extLst>
                  <a:ext uri="{FF2B5EF4-FFF2-40B4-BE49-F238E27FC236}">
                    <a16:creationId xmlns:a16="http://schemas.microsoft.com/office/drawing/2014/main" id="{2D0A2639-1857-9144-894E-790F54C173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9448" y="162741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9114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C9CF3BE8-3E75-A8B4-B737-1C0E749FBA61}"/>
              </a:ext>
            </a:extLst>
          </p:cNvPr>
          <p:cNvSpPr/>
          <p:nvPr/>
        </p:nvSpPr>
        <p:spPr>
          <a:xfrm>
            <a:off x="844062" y="844062"/>
            <a:ext cx="10494498" cy="1370726"/>
          </a:xfrm>
          <a:prstGeom prst="rect">
            <a:avLst/>
          </a:prstGeom>
          <a:solidFill>
            <a:srgbClr val="F2B2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C261806-B2AA-94DE-5A66-82DF17F33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44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DOCATs</a:t>
            </a:r>
            <a:r>
              <a:rPr lang="nb-NO" sz="4400" dirty="0">
                <a:solidFill>
                  <a:schemeClr val="tx1"/>
                </a:solidFill>
                <a:latin typeface="Aptos Display" panose="020B0004020202020204" pitchFamily="34" charset="0"/>
              </a:rPr>
              <a:t> BRUKSOMRÅDER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6BE7776-4CB8-2728-57D5-0838B36259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>
                <a:solidFill>
                  <a:srgbClr val="0070C0"/>
                </a:solidFill>
                <a:latin typeface="Aptos Display" panose="020B0004020202020204" pitchFamily="34" charset="0"/>
              </a:rPr>
              <a:t>I konfirmant-forberedelsen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91AEED2-6B42-8FC1-8A95-38C156A95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>
                <a:solidFill>
                  <a:srgbClr val="0070C0"/>
                </a:solidFill>
                <a:latin typeface="Aptos Display" panose="020B0004020202020204" pitchFamily="34" charset="0"/>
              </a:rPr>
              <a:t>I ungdomslag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1523C367-A13B-DE0F-7FB8-8133659E73E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nb-NO" sz="2400" b="1" dirty="0">
                <a:latin typeface="Aptos Display" panose="020B0004020202020204" pitchFamily="34" charset="0"/>
              </a:rPr>
              <a:t>Velge engasjerende temaer fra DOCAT som utgangspunkt for en gruppesamtale fulgt av en praktisk aktivitet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F60F819-1187-0FB9-54DB-5353FCE0D9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>
                <a:solidFill>
                  <a:srgbClr val="0070C0"/>
                </a:solidFill>
                <a:latin typeface="Aptos Display" panose="020B0004020202020204" pitchFamily="34" charset="0"/>
              </a:rPr>
              <a:t>På temadager/-helger i menigheten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95D78134-C4EB-EBC6-20F1-71FA1920A59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sz="2400" b="1" dirty="0">
                <a:latin typeface="Aptos Display" panose="020B0004020202020204" pitchFamily="34" charset="0"/>
              </a:rPr>
              <a:t>Bevisstgjøring om hva vi kristne kan gjøre for å øke det karitative arbeidet og rettferdighet i arbeidsliv, økonomi, samfunns-organisering, m.m.</a:t>
            </a:r>
          </a:p>
          <a:p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60EF36CC-96C8-4860-E9EE-5AB2B30B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8E28480-1C08-4458-AD97-0283E6FFD09D}" type="slidenum">
              <a:rPr lang="nb-NO" smtClean="0"/>
              <a:t>13</a:t>
            </a:fld>
            <a:endParaRPr lang="nb-NO"/>
          </a:p>
        </p:txBody>
      </p:sp>
      <p:sp>
        <p:nvSpPr>
          <p:cNvPr id="12" name="Ramme 11">
            <a:extLst>
              <a:ext uri="{FF2B5EF4-FFF2-40B4-BE49-F238E27FC236}">
                <a16:creationId xmlns:a16="http://schemas.microsoft.com/office/drawing/2014/main" id="{ED0882C5-209A-36F2-2BFE-01988EFDCA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/>
          </a:prstGeom>
          <a:solidFill>
            <a:srgbClr val="8AC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7" name="Plassholder for innhold 16">
            <a:extLst>
              <a:ext uri="{FF2B5EF4-FFF2-40B4-BE49-F238E27FC236}">
                <a16:creationId xmlns:a16="http://schemas.microsoft.com/office/drawing/2014/main" id="{C83034BE-3442-C5D5-A62E-179E456D2BA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nb-NO" sz="2400" b="1" dirty="0">
                <a:latin typeface="Aptos Display" panose="020B0004020202020204" pitchFamily="34" charset="0"/>
              </a:rPr>
              <a:t>Bruke noen spørsmål som en mindre del av tema-innledningene</a:t>
            </a:r>
          </a:p>
          <a:p>
            <a:r>
              <a:rPr lang="nb-NO" sz="2400" b="1" dirty="0">
                <a:latin typeface="Aptos Display" panose="020B0004020202020204" pitchFamily="34" charset="0"/>
              </a:rPr>
              <a:t>For å få i gang en diskusjon + refleksjon</a:t>
            </a:r>
          </a:p>
        </p:txBody>
      </p:sp>
    </p:spTree>
    <p:extLst>
      <p:ext uri="{BB962C8B-B14F-4D97-AF65-F5344CB8AC3E}">
        <p14:creationId xmlns:p14="http://schemas.microsoft.com/office/powerpoint/2010/main" val="124411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 descr="Et bilde som inneholder sketch, tegning, strektegning, illustrasjon&#10;&#10;Automatisk generert beskrivelse">
            <a:extLst>
              <a:ext uri="{FF2B5EF4-FFF2-40B4-BE49-F238E27FC236}">
                <a16:creationId xmlns:a16="http://schemas.microsoft.com/office/drawing/2014/main" id="{824A2F04-65F2-E24E-B354-E3B4474F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323328"/>
            <a:ext cx="4038601" cy="5837915"/>
          </a:xfrm>
          <a:prstGeom prst="rect">
            <a:avLst/>
          </a:prstGeom>
        </p:spPr>
      </p:pic>
      <p:sp>
        <p:nvSpPr>
          <p:cNvPr id="12" name="Tittel 11">
            <a:extLst>
              <a:ext uri="{FF2B5EF4-FFF2-40B4-BE49-F238E27FC236}">
                <a16:creationId xmlns:a16="http://schemas.microsoft.com/office/drawing/2014/main" id="{A9EF87A5-EB12-F7F1-912F-38EA2F8A2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135" y="474768"/>
            <a:ext cx="3043238" cy="1128258"/>
          </a:xfrm>
        </p:spPr>
        <p:txBody>
          <a:bodyPr/>
          <a:lstStyle/>
          <a:p>
            <a:r>
              <a:rPr lang="nb-NO" dirty="0">
                <a:solidFill>
                  <a:srgbClr val="0070C0"/>
                </a:solidFill>
                <a:latin typeface="Aptos Display" panose="020B0004020202020204" pitchFamily="34" charset="0"/>
              </a:rPr>
              <a:t>Sjekk MARGENE!</a:t>
            </a:r>
          </a:p>
        </p:txBody>
      </p:sp>
      <p:pic>
        <p:nvPicPr>
          <p:cNvPr id="17" name="Plassholder for bilde 16" descr="Et bilde som inneholder tekst, skjermbilde, dokument, brev&#10;&#10;Automatisk generert beskrivelse">
            <a:extLst>
              <a:ext uri="{FF2B5EF4-FFF2-40B4-BE49-F238E27FC236}">
                <a16:creationId xmlns:a16="http://schemas.microsoft.com/office/drawing/2014/main" id="{873B09C9-0894-28D6-6986-9E829BB82F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3107" b="13107"/>
          <a:stretch>
            <a:fillRect/>
          </a:stretch>
        </p:blipFill>
        <p:spPr>
          <a:xfrm>
            <a:off x="8798608" y="0"/>
            <a:ext cx="3390900" cy="6858000"/>
          </a:xfr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F9337B9-1286-941C-72CD-146B2EE39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Bunnteksteksempel</a:t>
            </a:r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7F20C6B9-0C33-F8ED-8E80-E69F8AE8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8E28480-1C08-4458-AD97-0283E6FFD09D}" type="slidenum">
              <a:rPr lang="nb-NO" smtClean="0"/>
              <a:t>14</a:t>
            </a:fld>
            <a:endParaRPr lang="nb-NO"/>
          </a:p>
        </p:txBody>
      </p:sp>
      <p:sp>
        <p:nvSpPr>
          <p:cNvPr id="24" name="Ramme 23">
            <a:extLst>
              <a:ext uri="{FF2B5EF4-FFF2-40B4-BE49-F238E27FC236}">
                <a16:creationId xmlns:a16="http://schemas.microsoft.com/office/drawing/2014/main" id="{7CDF6C53-9150-1CC7-7F7F-A53F6644E45B}"/>
              </a:ext>
            </a:extLst>
          </p:cNvPr>
          <p:cNvSpPr/>
          <p:nvPr/>
        </p:nvSpPr>
        <p:spPr>
          <a:xfrm>
            <a:off x="3389653" y="-15591"/>
            <a:ext cx="5410202" cy="6858000"/>
          </a:xfrm>
          <a:prstGeom prst="frame">
            <a:avLst/>
          </a:prstGeom>
          <a:solidFill>
            <a:srgbClr val="6BC3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34" name="Plassholder for bilde 33" descr="Et bilde som inneholder tekst, Menneskeansikt, person, klær&#10;&#10;Automatisk generert beskrivelse">
            <a:extLst>
              <a:ext uri="{FF2B5EF4-FFF2-40B4-BE49-F238E27FC236}">
                <a16:creationId xmlns:a16="http://schemas.microsoft.com/office/drawing/2014/main" id="{87DD76B0-40B6-99E1-264D-895A541A05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5336" r="5336"/>
          <a:stretch>
            <a:fillRect/>
          </a:stretch>
        </p:blipFill>
        <p:spPr>
          <a:xfrm>
            <a:off x="-17908" y="0"/>
            <a:ext cx="3408808" cy="6826818"/>
          </a:xfr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7CE79AE-7C40-CDA8-8E41-806891034F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725352B-3FA8-0683-4788-C6A4FA186C9E}"/>
              </a:ext>
            </a:extLst>
          </p:cNvPr>
          <p:cNvSpPr/>
          <p:nvPr/>
        </p:nvSpPr>
        <p:spPr>
          <a:xfrm>
            <a:off x="10094976" y="2121409"/>
            <a:ext cx="1540017" cy="118872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DE9A5A0-D1DE-333D-11F6-8EA66BE9DD01}"/>
              </a:ext>
            </a:extLst>
          </p:cNvPr>
          <p:cNvSpPr/>
          <p:nvPr/>
        </p:nvSpPr>
        <p:spPr>
          <a:xfrm>
            <a:off x="9883950" y="474768"/>
            <a:ext cx="1932120" cy="161164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5FF866B-7805-0D4C-956A-01E597078D3A}"/>
              </a:ext>
            </a:extLst>
          </p:cNvPr>
          <p:cNvSpPr/>
          <p:nvPr/>
        </p:nvSpPr>
        <p:spPr>
          <a:xfrm>
            <a:off x="9982512" y="3345121"/>
            <a:ext cx="1932120" cy="1787517"/>
          </a:xfrm>
          <a:prstGeom prst="ellipse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95114FAE-E728-4B9E-0FFA-336603B323A9}"/>
              </a:ext>
            </a:extLst>
          </p:cNvPr>
          <p:cNvSpPr/>
          <p:nvPr/>
        </p:nvSpPr>
        <p:spPr>
          <a:xfrm>
            <a:off x="9746260" y="136525"/>
            <a:ext cx="2301727" cy="658495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C273BCB-5648-157F-18D8-C5AB5A9FBF64}"/>
              </a:ext>
            </a:extLst>
          </p:cNvPr>
          <p:cNvSpPr/>
          <p:nvPr/>
        </p:nvSpPr>
        <p:spPr>
          <a:xfrm>
            <a:off x="731521" y="5732407"/>
            <a:ext cx="866838" cy="832985"/>
          </a:xfrm>
          <a:prstGeom prst="ellipse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E7B6FFF-FD7B-1BAB-3563-5FFE4CC90D47}"/>
              </a:ext>
            </a:extLst>
          </p:cNvPr>
          <p:cNvSpPr/>
          <p:nvPr/>
        </p:nvSpPr>
        <p:spPr>
          <a:xfrm>
            <a:off x="1668384" y="5732406"/>
            <a:ext cx="825622" cy="832985"/>
          </a:xfrm>
          <a:prstGeom prst="ellipse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7A2ADB0-02D3-0ECB-7B65-F6796C17C22E}"/>
              </a:ext>
            </a:extLst>
          </p:cNvPr>
          <p:cNvSpPr/>
          <p:nvPr/>
        </p:nvSpPr>
        <p:spPr>
          <a:xfrm>
            <a:off x="2566038" y="5744750"/>
            <a:ext cx="825622" cy="832986"/>
          </a:xfrm>
          <a:prstGeom prst="ellipse">
            <a:avLst/>
          </a:prstGeom>
          <a:noFill/>
          <a:ln w="57150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4728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15F1E15B-F53B-FC6E-88C0-482FAB96F678}"/>
              </a:ext>
            </a:extLst>
          </p:cNvPr>
          <p:cNvSpPr/>
          <p:nvPr/>
        </p:nvSpPr>
        <p:spPr>
          <a:xfrm>
            <a:off x="7287768" y="518968"/>
            <a:ext cx="4344893" cy="5820063"/>
          </a:xfrm>
          <a:prstGeom prst="rect">
            <a:avLst/>
          </a:prstGeom>
          <a:solidFill>
            <a:srgbClr val="F2B2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C079197-E453-B0C1-618B-8DFB571F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695" y="1371600"/>
            <a:ext cx="3221037" cy="2011362"/>
          </a:xfrm>
        </p:spPr>
        <p:txBody>
          <a:bodyPr/>
          <a:lstStyle/>
          <a:p>
            <a:r>
              <a:rPr lang="nb-NO" sz="3600" dirty="0">
                <a:solidFill>
                  <a:schemeClr val="tx1"/>
                </a:solidFill>
                <a:latin typeface="Aptos Display" panose="020B0004020202020204" pitchFamily="34" charset="0"/>
              </a:rPr>
              <a:t>TA (kjøp), </a:t>
            </a:r>
            <a:br>
              <a:rPr lang="nb-NO" sz="3600" dirty="0">
                <a:solidFill>
                  <a:schemeClr val="tx1"/>
                </a:solidFill>
                <a:latin typeface="Aptos Display" panose="020B0004020202020204" pitchFamily="34" charset="0"/>
              </a:rPr>
            </a:br>
            <a:r>
              <a:rPr lang="nb-NO" sz="3600" dirty="0">
                <a:solidFill>
                  <a:schemeClr val="tx1"/>
                </a:solidFill>
                <a:latin typeface="Aptos Display" panose="020B0004020202020204" pitchFamily="34" charset="0"/>
              </a:rPr>
              <a:t>LES og SETT I GANG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DC2028D-2195-99B4-AF26-88EF92AC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b-NO"/>
              <a:t>Bunnteksteksempel</a:t>
            </a:r>
          </a:p>
        </p:txBody>
      </p:sp>
      <p:pic>
        <p:nvPicPr>
          <p:cNvPr id="9" name="Plassholder for bilde 8" descr="Et bilde som inneholder tekst, Papirprodukt, papir, Trykk&#10;&#10;Automatisk generert beskrivelse">
            <a:extLst>
              <a:ext uri="{FF2B5EF4-FFF2-40B4-BE49-F238E27FC236}">
                <a16:creationId xmlns:a16="http://schemas.microsoft.com/office/drawing/2014/main" id="{FFB7128E-3554-08E1-CD5F-103458046D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881" r="3881"/>
          <a:stretch>
            <a:fillRect/>
          </a:stretch>
        </p:blipFill>
        <p:spPr/>
      </p:pic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9FA32DB-FC89-1217-D4FE-CEBC64D6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8E28480-1C08-4458-AD97-0283E6FFD09D}" type="slidenum">
              <a:rPr lang="nb-NO" smtClean="0"/>
              <a:pPr rtl="0"/>
              <a:t>15</a:t>
            </a:fld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DE2E051-ECBB-037D-7FD5-723FB0B66D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880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507423D8-DBF0-D208-6E8F-9A86A07B4C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C3F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02DF8DE-640C-DF6F-F653-A5E0A4835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52C563C-B696-B50B-AC05-91764160D5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7" name="Plassholder for bilde 16" descr="Et bilde som inneholder kirke, glassmaleri, konstruksjon, glass&#10;&#10;Automatisk generert beskrivelse">
            <a:extLst>
              <a:ext uri="{FF2B5EF4-FFF2-40B4-BE49-F238E27FC236}">
                <a16:creationId xmlns:a16="http://schemas.microsoft.com/office/drawing/2014/main" id="{8D60B695-AC84-80C8-6BC6-99A85E2C68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0089" b="10089"/>
          <a:stretch>
            <a:fillRect/>
          </a:stretch>
        </p:blipFill>
        <p:spPr>
          <a:xfrm>
            <a:off x="766762" y="431304"/>
            <a:ext cx="10658475" cy="5995392"/>
          </a:xfr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F3A61425-7FC3-ACC0-7D3A-7A8EA15EEDCB}"/>
              </a:ext>
            </a:extLst>
          </p:cNvPr>
          <p:cNvSpPr/>
          <p:nvPr/>
        </p:nvSpPr>
        <p:spPr>
          <a:xfrm>
            <a:off x="766762" y="5621339"/>
            <a:ext cx="10658476" cy="80535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36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ctr"/>
            <a:r>
              <a:rPr lang="nb-NO">
                <a:solidFill>
                  <a:schemeClr val="tx1"/>
                </a:solidFill>
                <a:latin typeface="Aptos Display" panose="020B0004020202020204" pitchFamily="34" charset="0"/>
              </a:rPr>
              <a:t>DOCAT </a:t>
            </a:r>
            <a:r>
              <a:rPr lang="nb-NO" dirty="0">
                <a:solidFill>
                  <a:schemeClr val="tx1"/>
                </a:solidFill>
                <a:latin typeface="Aptos Display" panose="020B0004020202020204" pitchFamily="34" charset="0"/>
              </a:rPr>
              <a:t>– Hva skal vi gjøre? Et blikk inn i Den katolske kirkes sosiallære for ungdom</a:t>
            </a:r>
          </a:p>
          <a:p>
            <a:pPr algn="ctr"/>
            <a:r>
              <a:rPr lang="nb-NO" sz="1400" i="1" dirty="0">
                <a:solidFill>
                  <a:schemeClr val="tx1"/>
                </a:solidFill>
                <a:latin typeface="Aptos Display" panose="020B0004020202020204" pitchFamily="34" charset="0"/>
              </a:rPr>
              <a:t>M.E. Fongen, Kateketisk senter </a:t>
            </a:r>
          </a:p>
          <a:p>
            <a:pPr algn="ctr"/>
            <a:r>
              <a:rPr lang="nb-NO" sz="1400" dirty="0">
                <a:solidFill>
                  <a:schemeClr val="tx1"/>
                </a:solidFill>
                <a:latin typeface="Aptos Display" panose="020B0004020202020204" pitchFamily="34" charset="0"/>
              </a:rPr>
              <a:t>Bilder: pixabay.com (alle Public </a:t>
            </a:r>
            <a:r>
              <a:rPr lang="nb-NO" sz="14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domain</a:t>
            </a:r>
            <a:r>
              <a:rPr lang="nb-NO" sz="1400" dirty="0">
                <a:solidFill>
                  <a:schemeClr val="tx1"/>
                </a:solidFill>
                <a:latin typeface="Aptos Display" panose="020B0004020202020204" pitchFamily="34" charset="0"/>
              </a:rPr>
              <a:t>)+ 2 fra St. Olav bokhandels nettsider</a:t>
            </a:r>
          </a:p>
          <a:p>
            <a:pPr algn="ctr"/>
            <a:endParaRPr lang="nb-NO" sz="1400" i="1" dirty="0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9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916D7C9-2751-192A-B4F5-6AE809CBFD0F}"/>
              </a:ext>
            </a:extLst>
          </p:cNvPr>
          <p:cNvSpPr/>
          <p:nvPr/>
        </p:nvSpPr>
        <p:spPr>
          <a:xfrm>
            <a:off x="3667027" y="207391"/>
            <a:ext cx="4864231" cy="65140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7BBE292-0614-1B68-48C7-48860809C155}"/>
              </a:ext>
            </a:extLst>
          </p:cNvPr>
          <p:cNvSpPr/>
          <p:nvPr/>
        </p:nvSpPr>
        <p:spPr>
          <a:xfrm>
            <a:off x="3340826" y="-1933"/>
            <a:ext cx="5523256" cy="6858000"/>
          </a:xfrm>
          <a:prstGeom prst="rect">
            <a:avLst/>
          </a:prstGeom>
          <a:solidFill>
            <a:srgbClr val="F2B2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endParaRPr lang="en-US" sz="2000">
              <a:solidFill>
                <a:srgbClr val="C00000"/>
              </a:solidFill>
              <a:latin typeface="Goudy Old Style"/>
              <a:cs typeface="Segoe UI"/>
            </a:endParaRPr>
          </a:p>
        </p:txBody>
      </p:sp>
      <p:sp>
        <p:nvSpPr>
          <p:cNvPr id="11" name="Plassholder for bunntekst 10">
            <a:extLst>
              <a:ext uri="{FF2B5EF4-FFF2-40B4-BE49-F238E27FC236}">
                <a16:creationId xmlns:a16="http://schemas.microsoft.com/office/drawing/2014/main" id="{BAC9F1A2-11D4-4B57-AB31-534E21CAE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08136" y="3223750"/>
            <a:ext cx="4114800" cy="410501"/>
          </a:xfrm>
        </p:spPr>
        <p:txBody>
          <a:bodyPr rtlCol="0"/>
          <a:lstStyle/>
          <a:p>
            <a:pPr rtl="0"/>
            <a:r>
              <a:rPr lang="nb-NO"/>
              <a:t>Bunnteksteksempel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CE2AB5-09DD-1AFE-1F21-1BF7CEC84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0" r="11633" b="306"/>
          <a:stretch/>
        </p:blipFill>
        <p:spPr>
          <a:xfrm rot="16200000">
            <a:off x="4286625" y="2366042"/>
            <a:ext cx="3476821" cy="3147833"/>
          </a:xfrm>
          <a:prstGeom prst="rect">
            <a:avLst/>
          </a:prstGeo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1E5FA28-0FC2-4B15-83D2-879A6F49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800022" y="3223751"/>
            <a:ext cx="4114801" cy="410501"/>
          </a:xfrm>
        </p:spPr>
        <p:txBody>
          <a:bodyPr rtlCol="0"/>
          <a:lstStyle/>
          <a:p>
            <a:pPr rtl="0"/>
            <a:r>
              <a:rPr lang="nb-NO"/>
              <a:t>01.02.20XX</a:t>
            </a:r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289AED2E-780E-464D-867D-1756DC800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40" y="6356350"/>
            <a:ext cx="871868" cy="365125"/>
          </a:xfrm>
        </p:spPr>
        <p:txBody>
          <a:bodyPr rtlCol="0"/>
          <a:lstStyle/>
          <a:p>
            <a:pPr rtl="0"/>
            <a:fld id="{6613E9FD-500B-4FA6-89C3-3A998652D3A8}" type="slidenum">
              <a:rPr lang="nb-NO" smtClean="0"/>
              <a:pPr rtl="0"/>
              <a:t>2</a:t>
            </a:fld>
            <a:endParaRPr lang="nb-NO" dirty="0"/>
          </a:p>
        </p:txBody>
      </p:sp>
      <p:pic>
        <p:nvPicPr>
          <p:cNvPr id="9" name="Plassholder for bilde 8" descr="Et bilde som inneholder person, kledning, klær, Menneskeansikt&#10;&#10;Automatisk generert beskrivelse">
            <a:extLst>
              <a:ext uri="{FF2B5EF4-FFF2-40B4-BE49-F238E27FC236}">
                <a16:creationId xmlns:a16="http://schemas.microsoft.com/office/drawing/2014/main" id="{A6455009-4B44-E60E-3255-D2932539B2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5378" r="15378"/>
          <a:stretch>
            <a:fillRect/>
          </a:stretch>
        </p:blipFill>
        <p:spPr>
          <a:xfrm>
            <a:off x="-4748" y="0"/>
            <a:ext cx="33909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8E5D1FA-4AAC-C54F-22C5-0FC05ABA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807" y="723940"/>
            <a:ext cx="4600352" cy="116003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solidFill>
                  <a:schemeClr val="tx1"/>
                </a:solidFill>
                <a:latin typeface="Aptos Display"/>
              </a:rPr>
              <a:t>Pave Frans:</a:t>
            </a:r>
            <a:br>
              <a:rPr lang="en-US" sz="2000" b="1"/>
            </a:br>
            <a:br>
              <a:rPr lang="en-US" sz="2000" b="1"/>
            </a:br>
            <a:r>
              <a:rPr lang="nb-NO" sz="2000" b="1" cap="all">
                <a:solidFill>
                  <a:schemeClr val="bg1"/>
                </a:solidFill>
                <a:latin typeface="Aptos Display"/>
              </a:rPr>
              <a:t>DOCAT</a:t>
            </a:r>
            <a:r>
              <a:rPr lang="nb-NO" sz="2000" b="1" cap="all">
                <a:solidFill>
                  <a:schemeClr val="tx1"/>
                </a:solidFill>
                <a:latin typeface="Aptos Display"/>
              </a:rPr>
              <a:t> – EN MANUAL </a:t>
            </a:r>
            <a:r>
              <a:rPr lang="en-US" sz="2000">
                <a:solidFill>
                  <a:schemeClr val="tx1"/>
                </a:solidFill>
                <a:latin typeface="Aptos Display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b-NO" sz="2000" b="1" cap="all">
                <a:solidFill>
                  <a:schemeClr val="tx1"/>
                </a:solidFill>
                <a:latin typeface="Aptos Display"/>
              </a:rPr>
              <a:t>FOR Å FORANDRE VERDEN MED EVANGELIETS KRAFT</a:t>
            </a:r>
            <a:r>
              <a:rPr lang="en-US" sz="2000" b="1">
                <a:solidFill>
                  <a:schemeClr val="tx1"/>
                </a:solidFill>
              </a:rPr>
              <a:t> </a:t>
            </a: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10" name="Plassholder for bilde 4" descr="Et bilde som inneholder Fargerikt, skjermbilde, grønn&#10;&#10;Automatisk generert beskrivelse">
            <a:extLst>
              <a:ext uri="{FF2B5EF4-FFF2-40B4-BE49-F238E27FC236}">
                <a16:creationId xmlns:a16="http://schemas.microsoft.com/office/drawing/2014/main" id="{BB781F7A-E70F-43E9-BB64-7418C18CF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95" r="18296" b="-1"/>
          <a:stretch/>
        </p:blipFill>
        <p:spPr>
          <a:xfrm>
            <a:off x="4086238" y="2003464"/>
            <a:ext cx="3950151" cy="3868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3CDDC7-5840-6EB7-E8A0-AB20344877F7}"/>
              </a:ext>
            </a:extLst>
          </p:cNvPr>
          <p:cNvSpPr txBox="1"/>
          <p:nvPr/>
        </p:nvSpPr>
        <p:spPr>
          <a:xfrm>
            <a:off x="3847630" y="5888720"/>
            <a:ext cx="44967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Aptos Display"/>
              </a:rPr>
              <a:t>KREVER </a:t>
            </a:r>
            <a:r>
              <a:rPr lang="en-US" sz="2000">
                <a:solidFill>
                  <a:srgbClr val="C00000"/>
                </a:solidFill>
                <a:latin typeface="Aptos Display"/>
              </a:rPr>
              <a:t>HJERTETS</a:t>
            </a:r>
            <a:r>
              <a:rPr lang="en-US" sz="2000">
                <a:latin typeface="Aptos Display"/>
              </a:rPr>
              <a:t> OMVENDELSE</a:t>
            </a:r>
          </a:p>
        </p:txBody>
      </p:sp>
      <p:pic>
        <p:nvPicPr>
          <p:cNvPr id="14" name="Plassholder for bilde 13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92A7DF5E-FB6E-D3BD-2935-050BDF61D15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10196" r="10196"/>
          <a:stretch>
            <a:fillRect/>
          </a:stretch>
        </p:blipFill>
        <p:spPr>
          <a:xfrm>
            <a:off x="8801100" y="0"/>
            <a:ext cx="3390900" cy="6858000"/>
          </a:xfrm>
        </p:spPr>
      </p:pic>
    </p:spTree>
    <p:extLst>
      <p:ext uri="{BB962C8B-B14F-4D97-AF65-F5344CB8AC3E}">
        <p14:creationId xmlns:p14="http://schemas.microsoft.com/office/powerpoint/2010/main" val="20103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91012D7-BD2E-BAD1-F0B9-E75B9409F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08136" y="3223750"/>
            <a:ext cx="4114800" cy="410501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b-NO"/>
              <a:t>Bunnteksteksempel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9AF08F0-20DA-49C9-3747-D6A2DC1A51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124" y="2373322"/>
            <a:ext cx="4614023" cy="683565"/>
          </a:xfrm>
        </p:spPr>
        <p:txBody>
          <a:bodyPr/>
          <a:lstStyle/>
          <a:p>
            <a:pPr algn="ctr"/>
            <a:r>
              <a:rPr lang="en-US" b="0" err="1">
                <a:latin typeface="Aptos Display"/>
              </a:rPr>
              <a:t>Konfirmanter</a:t>
            </a:r>
            <a:endParaRPr lang="en-US" b="0">
              <a:latin typeface="Aptos Display"/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974B3496-CCB9-BC90-C216-355F4329F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148" y="2351313"/>
            <a:ext cx="4614023" cy="683565"/>
          </a:xfrm>
        </p:spPr>
        <p:txBody>
          <a:bodyPr/>
          <a:lstStyle/>
          <a:p>
            <a:pPr algn="ctr"/>
            <a:r>
              <a:rPr lang="en-US" b="0" err="1">
                <a:latin typeface="Aptos Display"/>
              </a:rPr>
              <a:t>Unge</a:t>
            </a:r>
            <a:r>
              <a:rPr lang="en-US" b="0">
                <a:latin typeface="Aptos Display"/>
              </a:rPr>
              <a:t> 15-35 </a:t>
            </a:r>
            <a:r>
              <a:rPr lang="en-US" b="0" err="1">
                <a:latin typeface="Aptos Display"/>
              </a:rPr>
              <a:t>år</a:t>
            </a:r>
            <a:endParaRPr lang="en-US" b="0">
              <a:latin typeface="Aptos Display"/>
            </a:endParaRPr>
          </a:p>
        </p:txBody>
      </p:sp>
      <p:pic>
        <p:nvPicPr>
          <p:cNvPr id="16" name="Plassholder for bilde 15" descr="Et bilde som inneholder klær, person, innendørs, folk&#10;&#10;Automatisk generert beskrivelse">
            <a:extLst>
              <a:ext uri="{FF2B5EF4-FFF2-40B4-BE49-F238E27FC236}">
                <a16:creationId xmlns:a16="http://schemas.microsoft.com/office/drawing/2014/main" id="{1292800D-09BF-9D33-6350-76D652EEBF9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4085" b="11241"/>
          <a:stretch/>
        </p:blipFill>
        <p:spPr>
          <a:xfrm>
            <a:off x="6276148" y="3056887"/>
            <a:ext cx="4614022" cy="2607811"/>
          </a:xfrm>
          <a:noFill/>
        </p:spPr>
      </p:pic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0D56571-E8F9-CC0D-EAA4-F7C57982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800022" y="3223751"/>
            <a:ext cx="4114801" cy="410501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b-NO"/>
              <a:t>01.02.20XX</a:t>
            </a: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CFD5FEEA-BF55-6AD1-ACD9-5A50421E0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6340" y="6356350"/>
            <a:ext cx="8718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8E28480-1C08-4458-AD97-0283E6FFD09D}" type="slidenum">
              <a:rPr lang="nb-NO" smtClean="0"/>
              <a:pPr rtl="0">
                <a:spcAft>
                  <a:spcPts val="600"/>
                </a:spcAft>
              </a:pPr>
              <a:t>3</a:t>
            </a:fld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C27D52C-6ABE-9E30-3298-D8893B643D97}"/>
              </a:ext>
            </a:extLst>
          </p:cNvPr>
          <p:cNvSpPr/>
          <p:nvPr/>
        </p:nvSpPr>
        <p:spPr>
          <a:xfrm>
            <a:off x="678778" y="688517"/>
            <a:ext cx="10826903" cy="1453056"/>
          </a:xfrm>
          <a:prstGeom prst="rect">
            <a:avLst/>
          </a:prstGeom>
          <a:solidFill>
            <a:srgbClr val="F2B2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AC6ABD53-A023-2F0D-8660-63C18E7A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828" y="1141327"/>
            <a:ext cx="9588343" cy="615316"/>
          </a:xfrm>
          <a:solidFill>
            <a:srgbClr val="F2B232"/>
          </a:solidFill>
        </p:spPr>
        <p:txBody>
          <a:bodyPr anchor="b">
            <a:normAutofit/>
          </a:bodyPr>
          <a:lstStyle/>
          <a:p>
            <a:r>
              <a:rPr lang="nb-NO" dirty="0">
                <a:solidFill>
                  <a:schemeClr val="tx1"/>
                </a:solidFill>
                <a:latin typeface="Aptos Display"/>
              </a:rPr>
              <a:t>HVEM ER </a:t>
            </a:r>
            <a:r>
              <a:rPr lang="nb-NO" dirty="0" err="1">
                <a:solidFill>
                  <a:schemeClr val="tx1"/>
                </a:solidFill>
                <a:latin typeface="Aptos Display"/>
              </a:rPr>
              <a:t>DOCATs</a:t>
            </a:r>
            <a:r>
              <a:rPr lang="nb-NO" dirty="0">
                <a:solidFill>
                  <a:schemeClr val="tx1"/>
                </a:solidFill>
                <a:latin typeface="Aptos Display"/>
              </a:rPr>
              <a:t> målgrupper?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1E6E6B-FB7A-E2F5-F917-DEF175835EF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2148425" y="3111721"/>
            <a:ext cx="2117639" cy="2607811"/>
          </a:xfr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71CE6C43-7371-0798-9AE4-4A4812934D16}"/>
              </a:ext>
            </a:extLst>
          </p:cNvPr>
          <p:cNvSpPr/>
          <p:nvPr/>
        </p:nvSpPr>
        <p:spPr>
          <a:xfrm>
            <a:off x="-20595" y="0"/>
            <a:ext cx="12243486" cy="6847702"/>
          </a:xfrm>
          <a:prstGeom prst="frame">
            <a:avLst/>
          </a:prstGeom>
          <a:solidFill>
            <a:srgbClr val="8ACF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88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01FE22C3-37B4-3E48-5137-382A854B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64" y="717754"/>
            <a:ext cx="5605272" cy="914400"/>
          </a:xfrm>
        </p:spPr>
        <p:txBody>
          <a:bodyPr/>
          <a:lstStyle/>
          <a:p>
            <a:r>
              <a:rPr lang="en-US" sz="2800" dirty="0">
                <a:latin typeface="Aptos Display" panose="020B0004020202020204" pitchFamily="34" charset="0"/>
              </a:rPr>
              <a:t>1 </a:t>
            </a:r>
            <a:r>
              <a:rPr lang="en-US" sz="2800" dirty="0" err="1">
                <a:latin typeface="Aptos Display" panose="020B0004020202020204" pitchFamily="34" charset="0"/>
              </a:rPr>
              <a:t>Guds</a:t>
            </a:r>
            <a:r>
              <a:rPr lang="en-US" sz="2800" dirty="0">
                <a:latin typeface="Aptos Display" panose="020B0004020202020204" pitchFamily="34" charset="0"/>
              </a:rPr>
              <a:t> store plan: </a:t>
            </a:r>
            <a:r>
              <a:rPr lang="en-US" sz="2800" dirty="0" err="1">
                <a:latin typeface="Aptos Display" panose="020B0004020202020204" pitchFamily="34" charset="0"/>
              </a:rPr>
              <a:t>Kjærlighet</a:t>
            </a:r>
            <a:endParaRPr lang="en-US" sz="2800" dirty="0">
              <a:latin typeface="Aptos Display" panose="020B0004020202020204" pitchFamily="34" charset="0"/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27EC03D-3A8F-0B06-7823-CFB82EA76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9853" y="1816613"/>
            <a:ext cx="5600700" cy="36423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Hvorfor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vi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ikke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forstår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Gud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hvis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vi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ikke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vet at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han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er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kjærlighet</a:t>
            </a:r>
            <a:endParaRPr lang="en-US" sz="2200" dirty="0">
              <a:solidFill>
                <a:schemeClr val="tx1"/>
              </a:solidFill>
              <a:latin typeface="Aptos Display"/>
            </a:endParaRPr>
          </a:p>
          <a:p>
            <a:pPr algn="ctr"/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Hvorfor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vi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trenger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en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“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kjærlighetens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sivilisasjon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”, </a:t>
            </a:r>
            <a:endParaRPr lang="en-US" sz="22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Aptos Display"/>
              </a:rPr>
              <a:t>og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hvordan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vi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kan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endre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verden</a:t>
            </a:r>
            <a:r>
              <a:rPr lang="en-US" sz="2200" dirty="0">
                <a:solidFill>
                  <a:schemeClr val="tx1"/>
                </a:solidFill>
                <a:latin typeface="Aptos Display"/>
              </a:rPr>
              <a:t> med </a:t>
            </a:r>
            <a:r>
              <a:rPr lang="en-US" sz="2200" dirty="0" err="1">
                <a:solidFill>
                  <a:schemeClr val="tx1"/>
                </a:solidFill>
                <a:latin typeface="Aptos Display"/>
              </a:rPr>
              <a:t>kjærlighet</a:t>
            </a:r>
            <a:endParaRPr lang="en-US" sz="2200" dirty="0">
              <a:solidFill>
                <a:schemeClr val="tx1"/>
              </a:solidFill>
              <a:latin typeface="Aptos Display"/>
            </a:endParaRPr>
          </a:p>
          <a:p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D6CBC403-6DC3-971C-AABC-DE7B9ABDB3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16340" y="6356350"/>
            <a:ext cx="8718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8E28480-1C08-4458-AD97-0283E6FFD09D}" type="slidenum">
              <a:rPr lang="nb-NO" smtClean="0"/>
              <a:pPr rtl="0">
                <a:spcAft>
                  <a:spcPts val="600"/>
                </a:spcAft>
              </a:pPr>
              <a:t>4</a:t>
            </a:fld>
            <a:endParaRPr lang="nb-NO"/>
          </a:p>
        </p:txBody>
      </p:sp>
      <p:sp>
        <p:nvSpPr>
          <p:cNvPr id="31" name="Ramme 30">
            <a:extLst>
              <a:ext uri="{FF2B5EF4-FFF2-40B4-BE49-F238E27FC236}">
                <a16:creationId xmlns:a16="http://schemas.microsoft.com/office/drawing/2014/main" id="{536F05E4-BE89-4F1B-E2A1-561258B823E3}"/>
              </a:ext>
            </a:extLst>
          </p:cNvPr>
          <p:cNvSpPr/>
          <p:nvPr/>
        </p:nvSpPr>
        <p:spPr>
          <a:xfrm>
            <a:off x="-10839" y="0"/>
            <a:ext cx="8175799" cy="6858000"/>
          </a:xfrm>
          <a:prstGeom prst="frame">
            <a:avLst/>
          </a:prstGeom>
          <a:solidFill>
            <a:srgbClr val="8ACFFA"/>
          </a:solidFill>
          <a:ln>
            <a:solidFill>
              <a:srgbClr val="6DA5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dirty="0">
              <a:solidFill>
                <a:schemeClr val="tx1"/>
              </a:solidFill>
            </a:endParaRPr>
          </a:p>
          <a:p>
            <a:pPr algn="ctr"/>
            <a:endParaRPr lang="nb-NO" sz="2800" dirty="0">
              <a:solidFill>
                <a:schemeClr val="tx2"/>
              </a:solidFill>
              <a:latin typeface="Aptos Display"/>
            </a:endParaRPr>
          </a:p>
          <a:p>
            <a:pPr algn="ctr"/>
            <a:endParaRPr lang="nb-NO" sz="2800" dirty="0">
              <a:solidFill>
                <a:schemeClr val="tx2"/>
              </a:solidFill>
              <a:latin typeface="Aptos Display"/>
            </a:endParaRPr>
          </a:p>
          <a:p>
            <a:pPr algn="ctr"/>
            <a:endParaRPr lang="nb-NO" sz="2800" dirty="0">
              <a:solidFill>
                <a:schemeClr val="tx2"/>
              </a:solidFill>
              <a:latin typeface="Aptos Display"/>
            </a:endParaRPr>
          </a:p>
          <a:p>
            <a:pPr algn="ctr"/>
            <a:endParaRPr lang="nb-NO" sz="2800" dirty="0">
              <a:solidFill>
                <a:schemeClr val="tx2"/>
              </a:solidFill>
              <a:latin typeface="Aptos Display"/>
            </a:endParaRPr>
          </a:p>
          <a:p>
            <a:pPr algn="ctr"/>
            <a:endParaRPr lang="nb-NO" sz="2800" dirty="0">
              <a:solidFill>
                <a:schemeClr val="tx2"/>
              </a:solidFill>
              <a:latin typeface="Aptos Display"/>
            </a:endParaRPr>
          </a:p>
          <a:p>
            <a:pPr algn="ctr"/>
            <a:r>
              <a:rPr lang="nb-NO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2 Sammen er vi sterke: Kirkens sosiale oppdrag</a:t>
            </a:r>
            <a:endParaRPr lang="nb-NO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ctr"/>
            <a:r>
              <a:rPr lang="nb-NO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Hvorfor ingen egentlig kan være kristen uten å være sosialt engasjert.</a:t>
            </a:r>
            <a:endParaRPr lang="nb-NO" sz="28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ctr"/>
            <a:r>
              <a:rPr lang="nb-NO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Hvorfor Kirken kjemper for rettferdighet for alle mennesker</a:t>
            </a:r>
          </a:p>
          <a:p>
            <a:pPr algn="ctr"/>
            <a:endParaRPr lang="nb-NO" sz="2800" dirty="0">
              <a:solidFill>
                <a:schemeClr val="tx2"/>
              </a:solidFill>
              <a:latin typeface="Aptos Display"/>
            </a:endParaRP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F7BA63E1-6FEC-150C-9BCC-B1C9B8E358DF}"/>
              </a:ext>
            </a:extLst>
          </p:cNvPr>
          <p:cNvSpPr/>
          <p:nvPr/>
        </p:nvSpPr>
        <p:spPr>
          <a:xfrm>
            <a:off x="8164960" y="0"/>
            <a:ext cx="4027040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8" name="Bilde 37" descr="Et bilde som inneholder maling, kunst, mytologi, person&#10;&#10;Automatisk generert beskrivelse">
            <a:extLst>
              <a:ext uri="{FF2B5EF4-FFF2-40B4-BE49-F238E27FC236}">
                <a16:creationId xmlns:a16="http://schemas.microsoft.com/office/drawing/2014/main" id="{8346F774-E084-1DEF-C12F-CAA8AFA1C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960" y="465329"/>
            <a:ext cx="4027040" cy="3127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18CA32-92F1-9348-8EC5-92925E6F7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309" y="3637786"/>
            <a:ext cx="3906342" cy="2819162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8602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01FE22C3-37B4-3E48-5137-382A854B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64" y="964889"/>
            <a:ext cx="5605272" cy="914400"/>
          </a:xfrm>
        </p:spPr>
        <p:txBody>
          <a:bodyPr/>
          <a:lstStyle/>
          <a:p>
            <a:r>
              <a:rPr lang="en-US">
                <a:latin typeface="Aptos Display" panose="020B0004020202020204" pitchFamily="34" charset="0"/>
              </a:rPr>
              <a:t>3 </a:t>
            </a:r>
            <a:r>
              <a:rPr lang="en-US" err="1">
                <a:latin typeface="Aptos Display" panose="020B0004020202020204" pitchFamily="34" charset="0"/>
              </a:rPr>
              <a:t>Unik</a:t>
            </a:r>
            <a:r>
              <a:rPr lang="en-US">
                <a:latin typeface="Aptos Display" panose="020B0004020202020204" pitchFamily="34" charset="0"/>
              </a:rPr>
              <a:t> og </a:t>
            </a:r>
            <a:r>
              <a:rPr lang="en-US" err="1">
                <a:latin typeface="Aptos Display" panose="020B0004020202020204" pitchFamily="34" charset="0"/>
              </a:rPr>
              <a:t>uendelig</a:t>
            </a:r>
            <a:r>
              <a:rPr lang="en-US">
                <a:latin typeface="Aptos Display" panose="020B0004020202020204" pitchFamily="34" charset="0"/>
              </a:rPr>
              <a:t> </a:t>
            </a:r>
            <a:r>
              <a:rPr lang="en-US" err="1">
                <a:latin typeface="Aptos Display" panose="020B0004020202020204" pitchFamily="34" charset="0"/>
              </a:rPr>
              <a:t>verdifull</a:t>
            </a:r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27EC03D-3A8F-0B06-7823-CFB82EA76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9853" y="2135829"/>
            <a:ext cx="5600700" cy="364234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MENNESKET SOM PERSON</a:t>
            </a:r>
          </a:p>
          <a:p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Hvorfor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et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menneske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ikke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har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noen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økonomisk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verdi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, men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derimot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medfødt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verdighet</a:t>
            </a:r>
            <a:endParaRPr lang="en-US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Hvorfor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menneskerettighetene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har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et like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godt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utgangspunkt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i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troen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som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i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fornuften</a:t>
            </a:r>
            <a:endParaRPr lang="en-US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Hvorfor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bare Gud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kan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beskytte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mennesker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fra å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bli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hverandres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ofre</a:t>
            </a:r>
            <a:endParaRPr lang="en-US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474F842F-2154-93DF-B6B1-38A5501B30EB}"/>
              </a:ext>
            </a:extLst>
          </p:cNvPr>
          <p:cNvSpPr/>
          <p:nvPr/>
        </p:nvSpPr>
        <p:spPr>
          <a:xfrm>
            <a:off x="8145624" y="0"/>
            <a:ext cx="4046376" cy="6858000"/>
          </a:xfrm>
          <a:prstGeom prst="rect">
            <a:avLst/>
          </a:prstGeom>
          <a:solidFill>
            <a:srgbClr val="F2B2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8" name="Plassholder for bilde 27" descr="Et bilde som inneholder person, innendørs, finger, baby&#10;&#10;Automatisk generert beskrivelse">
            <a:extLst>
              <a:ext uri="{FF2B5EF4-FFF2-40B4-BE49-F238E27FC236}">
                <a16:creationId xmlns:a16="http://schemas.microsoft.com/office/drawing/2014/main" id="{E9571DB8-5C32-49DB-48A8-8B2AD405393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3015" r="12959"/>
          <a:stretch/>
        </p:blipFill>
        <p:spPr>
          <a:xfrm>
            <a:off x="8641080" y="3473223"/>
            <a:ext cx="3045978" cy="2746602"/>
          </a:xfrm>
          <a:noFill/>
        </p:spPr>
      </p:pic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D6CBC403-6DC3-971C-AABC-DE7B9ABDB3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16340" y="6356350"/>
            <a:ext cx="8718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8E28480-1C08-4458-AD97-0283E6FFD09D}" type="slidenum">
              <a:rPr lang="nb-NO" smtClean="0"/>
              <a:pPr rtl="0">
                <a:spcAft>
                  <a:spcPts val="600"/>
                </a:spcAft>
              </a:pPr>
              <a:t>5</a:t>
            </a:fld>
            <a:endParaRPr lang="nb-NO"/>
          </a:p>
        </p:txBody>
      </p:sp>
      <p:pic>
        <p:nvPicPr>
          <p:cNvPr id="30" name="Bilde 29" descr="Et bilde som inneholder nyfødt, barn, sove, smårolling&#10;&#10;Automatisk generert beskrivelse">
            <a:extLst>
              <a:ext uri="{FF2B5EF4-FFF2-40B4-BE49-F238E27FC236}">
                <a16:creationId xmlns:a16="http://schemas.microsoft.com/office/drawing/2014/main" id="{CCD9C690-73EB-0E7F-FB95-83FC763CCD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1" r="5544"/>
          <a:stretch/>
        </p:blipFill>
        <p:spPr>
          <a:xfrm>
            <a:off x="8549640" y="707051"/>
            <a:ext cx="3235981" cy="2270491"/>
          </a:xfrm>
          <a:prstGeom prst="rect">
            <a:avLst/>
          </a:prstGeom>
        </p:spPr>
      </p:pic>
      <p:sp>
        <p:nvSpPr>
          <p:cNvPr id="31" name="Ramme 30">
            <a:extLst>
              <a:ext uri="{FF2B5EF4-FFF2-40B4-BE49-F238E27FC236}">
                <a16:creationId xmlns:a16="http://schemas.microsoft.com/office/drawing/2014/main" id="{536F05E4-BE89-4F1B-E2A1-561258B823E3}"/>
              </a:ext>
            </a:extLst>
          </p:cNvPr>
          <p:cNvSpPr/>
          <p:nvPr/>
        </p:nvSpPr>
        <p:spPr>
          <a:xfrm>
            <a:off x="0" y="0"/>
            <a:ext cx="8145624" cy="6858000"/>
          </a:xfrm>
          <a:prstGeom prst="frame">
            <a:avLst/>
          </a:prstGeom>
          <a:solidFill>
            <a:srgbClr val="8ACFFA"/>
          </a:solidFill>
          <a:ln>
            <a:solidFill>
              <a:srgbClr val="6DA5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30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01FE22C3-37B4-3E48-5137-382A854B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64" y="964889"/>
            <a:ext cx="5605272" cy="914400"/>
          </a:xfrm>
        </p:spPr>
        <p:txBody>
          <a:bodyPr/>
          <a:lstStyle/>
          <a:p>
            <a:r>
              <a:rPr lang="en-US" sz="2800">
                <a:latin typeface="Aptos Display" panose="020B0004020202020204" pitchFamily="34" charset="0"/>
              </a:rPr>
              <a:t>4 </a:t>
            </a:r>
            <a:r>
              <a:rPr lang="en-US" sz="2800" err="1">
                <a:latin typeface="Aptos Display" panose="020B0004020202020204" pitchFamily="34" charset="0"/>
              </a:rPr>
              <a:t>Prinsippene</a:t>
            </a:r>
            <a:r>
              <a:rPr lang="en-US" sz="2800">
                <a:latin typeface="Aptos Display" panose="020B0004020202020204" pitchFamily="34" charset="0"/>
              </a:rPr>
              <a:t> i </a:t>
            </a:r>
            <a:r>
              <a:rPr lang="en-US" sz="2800" err="1">
                <a:latin typeface="Aptos Display" panose="020B0004020202020204" pitchFamily="34" charset="0"/>
              </a:rPr>
              <a:t>Kirkens</a:t>
            </a:r>
            <a:r>
              <a:rPr lang="en-US" sz="2800">
                <a:latin typeface="Aptos Display" panose="020B0004020202020204" pitchFamily="34" charset="0"/>
              </a:rPr>
              <a:t> sosiallære: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27EC03D-3A8F-0B06-7823-CFB82EA76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9853" y="2135829"/>
            <a:ext cx="5600700" cy="364234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Det </a:t>
            </a:r>
            <a:r>
              <a:rPr lang="en-US" sz="2200" b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felles</a:t>
            </a:r>
            <a:r>
              <a:rPr lang="en-US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beste</a:t>
            </a:r>
            <a:r>
              <a:rPr lang="en-US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, </a:t>
            </a:r>
            <a:r>
              <a:rPr lang="en-US" sz="2200" b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mennesket</a:t>
            </a:r>
            <a:r>
              <a:rPr lang="en-US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som</a:t>
            </a:r>
            <a:r>
              <a:rPr lang="en-US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 person, </a:t>
            </a:r>
            <a:r>
              <a:rPr lang="en-US" sz="2200" b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solidaritet</a:t>
            </a:r>
            <a:r>
              <a:rPr lang="en-US" sz="2200" b="1" dirty="0">
                <a:solidFill>
                  <a:schemeClr val="tx1"/>
                </a:solidFill>
                <a:latin typeface="Aptos Display" panose="020B0004020202020204" pitchFamily="34" charset="0"/>
              </a:rPr>
              <a:t> og </a:t>
            </a:r>
            <a:r>
              <a:rPr lang="en-US" sz="2200" b="1" dirty="0" err="1">
                <a:solidFill>
                  <a:schemeClr val="tx1"/>
                </a:solidFill>
                <a:latin typeface="Aptos Display" panose="020B0004020202020204" pitchFamily="34" charset="0"/>
              </a:rPr>
              <a:t>subsidiaritet</a:t>
            </a:r>
            <a:endParaRPr lang="en-US" sz="2200" b="1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ctr"/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Hvordan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disse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prinsippene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er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begrunnet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i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etikken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kan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praktiseres</a:t>
            </a:r>
            <a:endParaRPr lang="en-US" sz="22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endParaRPr lang="en-US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Hvorfor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familien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er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samfunnets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opprinnelige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celle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hva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familien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gjør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for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samfunnet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… og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hvorfor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den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må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beskyttes</a:t>
            </a:r>
            <a:r>
              <a:rPr lang="en-US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ptos Display" panose="020B0004020202020204" pitchFamily="34" charset="0"/>
              </a:rPr>
              <a:t>spesielt</a:t>
            </a:r>
            <a:endParaRPr lang="en-US" dirty="0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D6CBC403-6DC3-971C-AABC-DE7B9ABDB3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16340" y="6356350"/>
            <a:ext cx="8718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8E28480-1C08-4458-AD97-0283E6FFD09D}" type="slidenum">
              <a:rPr lang="nb-NO" smtClean="0"/>
              <a:pPr rtl="0">
                <a:spcAft>
                  <a:spcPts val="600"/>
                </a:spcAft>
              </a:pPr>
              <a:t>6</a:t>
            </a:fld>
            <a:endParaRPr lang="nb-NO"/>
          </a:p>
        </p:txBody>
      </p:sp>
      <p:sp>
        <p:nvSpPr>
          <p:cNvPr id="31" name="Ramme 30">
            <a:extLst>
              <a:ext uri="{FF2B5EF4-FFF2-40B4-BE49-F238E27FC236}">
                <a16:creationId xmlns:a16="http://schemas.microsoft.com/office/drawing/2014/main" id="{536F05E4-BE89-4F1B-E2A1-561258B823E3}"/>
              </a:ext>
            </a:extLst>
          </p:cNvPr>
          <p:cNvSpPr/>
          <p:nvPr/>
        </p:nvSpPr>
        <p:spPr>
          <a:xfrm>
            <a:off x="0" y="0"/>
            <a:ext cx="8145624" cy="6858000"/>
          </a:xfrm>
          <a:prstGeom prst="frame">
            <a:avLst/>
          </a:prstGeom>
          <a:solidFill>
            <a:srgbClr val="8ACFFA"/>
          </a:solidFill>
          <a:ln>
            <a:solidFill>
              <a:srgbClr val="6DA5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C70C7-CA2B-D5EB-192A-2465BD1835A2}"/>
              </a:ext>
            </a:extLst>
          </p:cNvPr>
          <p:cNvSpPr txBox="1">
            <a:spLocks/>
          </p:cNvSpPr>
          <p:nvPr/>
        </p:nvSpPr>
        <p:spPr>
          <a:xfrm>
            <a:off x="1309853" y="3875700"/>
            <a:ext cx="5605272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None/>
              <a:defRPr sz="3200" kern="1200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Aptos Display" panose="020B0004020202020204" pitchFamily="34" charset="0"/>
              </a:rPr>
              <a:t>5 </a:t>
            </a:r>
            <a:r>
              <a:rPr lang="en-US" sz="2800" err="1">
                <a:latin typeface="Aptos Display" panose="020B0004020202020204" pitchFamily="34" charset="0"/>
              </a:rPr>
              <a:t>Samfunnets</a:t>
            </a:r>
            <a:r>
              <a:rPr lang="en-US" sz="2800">
                <a:latin typeface="Aptos Display" panose="020B0004020202020204" pitchFamily="34" charset="0"/>
              </a:rPr>
              <a:t> </a:t>
            </a:r>
            <a:r>
              <a:rPr lang="en-US" sz="2800" err="1">
                <a:latin typeface="Aptos Display" panose="020B0004020202020204" pitchFamily="34" charset="0"/>
              </a:rPr>
              <a:t>grunnvoll</a:t>
            </a:r>
            <a:r>
              <a:rPr lang="en-US" sz="2800">
                <a:latin typeface="Aptos Display" panose="020B0004020202020204" pitchFamily="34" charset="0"/>
              </a:rPr>
              <a:t>: </a:t>
            </a:r>
            <a:r>
              <a:rPr lang="en-US" sz="2800" err="1">
                <a:latin typeface="Aptos Display" panose="020B0004020202020204" pitchFamily="34" charset="0"/>
              </a:rPr>
              <a:t>Familien</a:t>
            </a:r>
            <a:endParaRPr lang="en-US" sz="2800">
              <a:latin typeface="Aptos Display" panose="020B0004020202020204" pitchFamily="34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A7A6A7D-AFD8-502E-71F1-A2D58F218876}"/>
              </a:ext>
            </a:extLst>
          </p:cNvPr>
          <p:cNvSpPr/>
          <p:nvPr/>
        </p:nvSpPr>
        <p:spPr>
          <a:xfrm>
            <a:off x="8145624" y="0"/>
            <a:ext cx="4046376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 descr="Et bilde som inneholder person, negl, finger, hånd&#10;&#10;Automatisk generert beskrivelse">
            <a:extLst>
              <a:ext uri="{FF2B5EF4-FFF2-40B4-BE49-F238E27FC236}">
                <a16:creationId xmlns:a16="http://schemas.microsoft.com/office/drawing/2014/main" id="{DA25B5C2-CEF1-4712-EA51-AD0B0C50B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209557" y="641928"/>
            <a:ext cx="1937766" cy="2583688"/>
          </a:xfrm>
          <a:prstGeom prst="rect">
            <a:avLst/>
          </a:prstGeom>
        </p:spPr>
      </p:pic>
      <p:pic>
        <p:nvPicPr>
          <p:cNvPr id="4" name="Bilde 3" descr="Et bilde som inneholder person, Menneskeansikt, innendørs, klær&#10;&#10;Automatisk generert beskrivelse">
            <a:extLst>
              <a:ext uri="{FF2B5EF4-FFF2-40B4-BE49-F238E27FC236}">
                <a16:creationId xmlns:a16="http://schemas.microsoft.com/office/drawing/2014/main" id="{73712AAA-1CB7-8F1D-1764-80E7189DF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1715" y="3741332"/>
            <a:ext cx="3374194" cy="22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3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01FE22C3-37B4-3E48-5137-382A854B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64" y="887450"/>
            <a:ext cx="5605272" cy="9144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6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Yrke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og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kall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: </a:t>
            </a:r>
            <a:b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</a:b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Menneskets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arbeid</a:t>
            </a:r>
            <a:endParaRPr lang="en-US" sz="2800" dirty="0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27EC03D-3A8F-0B06-7823-CFB82EA76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4064" y="1879289"/>
            <a:ext cx="5600700" cy="3642347"/>
          </a:xfrm>
        </p:spPr>
        <p:txBody>
          <a:bodyPr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Hvorfor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arbeidet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er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til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for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mennesket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, og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ikke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mennesket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for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arbeidet</a:t>
            </a:r>
            <a:endParaRPr lang="en-US" sz="22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ctr"/>
            <a:endParaRPr lang="en-US" dirty="0">
              <a:latin typeface="Aptos Display" panose="020B0004020202020204" pitchFamily="34" charset="0"/>
            </a:endParaRP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D6CBC403-6DC3-971C-AABC-DE7B9ABDB3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16340" y="6356350"/>
            <a:ext cx="8718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8E28480-1C08-4458-AD97-0283E6FFD09D}" type="slidenum">
              <a:rPr lang="nb-NO" smtClean="0"/>
              <a:pPr rtl="0">
                <a:spcAft>
                  <a:spcPts val="600"/>
                </a:spcAft>
              </a:pPr>
              <a:t>7</a:t>
            </a:fld>
            <a:endParaRPr lang="nb-NO"/>
          </a:p>
        </p:txBody>
      </p:sp>
      <p:sp>
        <p:nvSpPr>
          <p:cNvPr id="31" name="Ramme 30">
            <a:extLst>
              <a:ext uri="{FF2B5EF4-FFF2-40B4-BE49-F238E27FC236}">
                <a16:creationId xmlns:a16="http://schemas.microsoft.com/office/drawing/2014/main" id="{536F05E4-BE89-4F1B-E2A1-561258B823E3}"/>
              </a:ext>
            </a:extLst>
          </p:cNvPr>
          <p:cNvSpPr/>
          <p:nvPr/>
        </p:nvSpPr>
        <p:spPr>
          <a:xfrm>
            <a:off x="1602" y="0"/>
            <a:ext cx="8145624" cy="6858000"/>
          </a:xfrm>
          <a:prstGeom prst="frame">
            <a:avLst/>
          </a:prstGeom>
          <a:solidFill>
            <a:srgbClr val="8ACFFA"/>
          </a:solidFill>
          <a:ln>
            <a:solidFill>
              <a:srgbClr val="6DA5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C70C7-CA2B-D5EB-192A-2465BD1835A2}"/>
              </a:ext>
            </a:extLst>
          </p:cNvPr>
          <p:cNvSpPr txBox="1">
            <a:spLocks/>
          </p:cNvSpPr>
          <p:nvPr/>
        </p:nvSpPr>
        <p:spPr>
          <a:xfrm>
            <a:off x="1438413" y="4598951"/>
            <a:ext cx="5605272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None/>
              <a:defRPr sz="3200" kern="1200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7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Velferd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og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rettferd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for alle: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Økonomien</a:t>
            </a:r>
            <a:endParaRPr lang="en-US" sz="28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l"/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Hvorfor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økonomisk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virksomhet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er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rettferdig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bare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når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alle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involverte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parter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tjener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på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den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3D2DC1E-A05D-3FE1-DCA1-B204CB91852F}"/>
              </a:ext>
            </a:extLst>
          </p:cNvPr>
          <p:cNvSpPr/>
          <p:nvPr/>
        </p:nvSpPr>
        <p:spPr>
          <a:xfrm>
            <a:off x="8145624" y="0"/>
            <a:ext cx="4046376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 descr="Et bilde som inneholder Manuell arbeider, arbeidsantrekk, klær, person&#10;&#10;Automatisk generert beskrivelse">
            <a:extLst>
              <a:ext uri="{FF2B5EF4-FFF2-40B4-BE49-F238E27FC236}">
                <a16:creationId xmlns:a16="http://schemas.microsoft.com/office/drawing/2014/main" id="{8D96DC5B-4AA1-F91C-A4DA-AB28DF579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868" y="964889"/>
            <a:ext cx="3334290" cy="2221992"/>
          </a:xfrm>
          <a:prstGeom prst="rect">
            <a:avLst/>
          </a:prstGeom>
        </p:spPr>
      </p:pic>
      <p:pic>
        <p:nvPicPr>
          <p:cNvPr id="6" name="Bilde 5" descr="Et bilde som inneholder tekst, grafisk design, skjermbilde, tegnefilm&#10;&#10;Automatisk generert beskrivelse">
            <a:extLst>
              <a:ext uri="{FF2B5EF4-FFF2-40B4-BE49-F238E27FC236}">
                <a16:creationId xmlns:a16="http://schemas.microsoft.com/office/drawing/2014/main" id="{EFDECEAC-BB0C-1220-D4D0-5F2F93831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868" y="3907733"/>
            <a:ext cx="3334290" cy="220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74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01FE22C3-37B4-3E48-5137-382A854B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25" y="2487168"/>
            <a:ext cx="5605272" cy="9144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8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Makt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og moral: </a:t>
            </a:r>
            <a:b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Det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politiske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samfunn</a:t>
            </a:r>
            <a:b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</a:b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Hvorfor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politikken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trenger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legitimitet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og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etiske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rammer for å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være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sant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menneskelig</a:t>
            </a:r>
            <a:br>
              <a:rPr lang="en-US" sz="1800" dirty="0">
                <a:latin typeface="Aptos Display" panose="020B0004020202020204" pitchFamily="34" charset="0"/>
              </a:rPr>
            </a:br>
            <a:endParaRPr lang="en-US" sz="2800" dirty="0">
              <a:latin typeface="Aptos Display" panose="020B0004020202020204" pitchFamily="34" charset="0"/>
            </a:endParaRP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D6CBC403-6DC3-971C-AABC-DE7B9ABDB3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16340" y="6356350"/>
            <a:ext cx="8718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8E28480-1C08-4458-AD97-0283E6FFD09D}" type="slidenum">
              <a:rPr lang="nb-NO" smtClean="0"/>
              <a:pPr rtl="0">
                <a:spcAft>
                  <a:spcPts val="600"/>
                </a:spcAft>
              </a:pPr>
              <a:t>8</a:t>
            </a:fld>
            <a:endParaRPr lang="nb-NO"/>
          </a:p>
        </p:txBody>
      </p:sp>
      <p:sp>
        <p:nvSpPr>
          <p:cNvPr id="31" name="Ramme 30">
            <a:extLst>
              <a:ext uri="{FF2B5EF4-FFF2-40B4-BE49-F238E27FC236}">
                <a16:creationId xmlns:a16="http://schemas.microsoft.com/office/drawing/2014/main" id="{536F05E4-BE89-4F1B-E2A1-561258B823E3}"/>
              </a:ext>
            </a:extLst>
          </p:cNvPr>
          <p:cNvSpPr/>
          <p:nvPr/>
        </p:nvSpPr>
        <p:spPr>
          <a:xfrm>
            <a:off x="0" y="0"/>
            <a:ext cx="8145624" cy="6858000"/>
          </a:xfrm>
          <a:prstGeom prst="frame">
            <a:avLst/>
          </a:prstGeom>
          <a:solidFill>
            <a:srgbClr val="8ACFFA"/>
          </a:solidFill>
          <a:ln>
            <a:solidFill>
              <a:srgbClr val="6DA5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C70C7-CA2B-D5EB-192A-2465BD1835A2}"/>
              </a:ext>
            </a:extLst>
          </p:cNvPr>
          <p:cNvSpPr txBox="1">
            <a:spLocks/>
          </p:cNvSpPr>
          <p:nvPr/>
        </p:nvSpPr>
        <p:spPr>
          <a:xfrm>
            <a:off x="1340576" y="5376672"/>
            <a:ext cx="5552970" cy="875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None/>
              <a:defRPr sz="3200" kern="1200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9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Én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verden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én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menneskehet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: Det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internasjonale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samfunn</a:t>
            </a:r>
            <a:endParaRPr lang="en-US" sz="28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Hvorfor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Kirken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har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særskilt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omsorg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for de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fattige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, og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hvordan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vi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kan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organisere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solidaritet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og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globalt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samarbeid</a:t>
            </a:r>
            <a:endParaRPr lang="en-US" sz="20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endParaRPr lang="en-US" sz="2000" dirty="0">
              <a:latin typeface="Aptos Display" panose="020B0004020202020204" pitchFamily="34" charset="0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F97C13A-D109-6825-214C-B97CF75B6908}"/>
              </a:ext>
            </a:extLst>
          </p:cNvPr>
          <p:cNvSpPr/>
          <p:nvPr/>
        </p:nvSpPr>
        <p:spPr>
          <a:xfrm>
            <a:off x="8145624" y="0"/>
            <a:ext cx="4046376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 descr="Et bilde som inneholder klær, Menneskeansikt, person, jente&#10;&#10;Automatisk generert beskrivelse">
            <a:extLst>
              <a:ext uri="{FF2B5EF4-FFF2-40B4-BE49-F238E27FC236}">
                <a16:creationId xmlns:a16="http://schemas.microsoft.com/office/drawing/2014/main" id="{5F7E3497-6CFC-7BD2-2403-FCBEA9E24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845" y="3983820"/>
            <a:ext cx="3144823" cy="2267712"/>
          </a:xfrm>
          <a:prstGeom prst="rect">
            <a:avLst/>
          </a:prstGeom>
        </p:spPr>
      </p:pic>
      <p:pic>
        <p:nvPicPr>
          <p:cNvPr id="11" name="Bilde 10" descr="Et bilde som inneholder person, huske, kunst, i luften&#10;&#10;Automatisk generert beskrivelse">
            <a:extLst>
              <a:ext uri="{FF2B5EF4-FFF2-40B4-BE49-F238E27FC236}">
                <a16:creationId xmlns:a16="http://schemas.microsoft.com/office/drawing/2014/main" id="{A06F0326-9719-1E07-BE27-1255E79FE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221" y="605127"/>
            <a:ext cx="2106070" cy="279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10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01FE22C3-37B4-3E48-5137-382A854B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25" y="2487168"/>
            <a:ext cx="5605272" cy="9144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10 Å ta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vare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på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skaperverket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Miljøet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vårt</a:t>
            </a:r>
            <a:b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</a:b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Hvorfor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vi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må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gjøre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noe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nå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for å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beskytte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vårt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miljø</a:t>
            </a:r>
            <a:r>
              <a:rPr lang="en-US" sz="2200" dirty="0">
                <a:solidFill>
                  <a:schemeClr val="tx1"/>
                </a:solidFill>
                <a:latin typeface="Aptos Display" panose="020B0004020202020204" pitchFamily="34" charset="0"/>
              </a:rPr>
              <a:t> …</a:t>
            </a:r>
            <a:br>
              <a:rPr lang="en-US" sz="1800" dirty="0">
                <a:latin typeface="Aptos Display" panose="020B0004020202020204" pitchFamily="34" charset="0"/>
              </a:rPr>
            </a:br>
            <a:endParaRPr lang="en-US" sz="2800" dirty="0">
              <a:latin typeface="Aptos Display" panose="020B0004020202020204" pitchFamily="34" charset="0"/>
            </a:endParaRP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D6CBC403-6DC3-971C-AABC-DE7B9ABDB3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16340" y="6356350"/>
            <a:ext cx="8718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F8E28480-1C08-4458-AD97-0283E6FFD09D}" type="slidenum">
              <a:rPr lang="nb-NO" smtClean="0"/>
              <a:pPr rtl="0">
                <a:spcAft>
                  <a:spcPts val="600"/>
                </a:spcAft>
              </a:pPr>
              <a:t>9</a:t>
            </a:fld>
            <a:endParaRPr lang="nb-NO"/>
          </a:p>
        </p:txBody>
      </p:sp>
      <p:sp>
        <p:nvSpPr>
          <p:cNvPr id="31" name="Ramme 30">
            <a:extLst>
              <a:ext uri="{FF2B5EF4-FFF2-40B4-BE49-F238E27FC236}">
                <a16:creationId xmlns:a16="http://schemas.microsoft.com/office/drawing/2014/main" id="{536F05E4-BE89-4F1B-E2A1-561258B823E3}"/>
              </a:ext>
            </a:extLst>
          </p:cNvPr>
          <p:cNvSpPr/>
          <p:nvPr/>
        </p:nvSpPr>
        <p:spPr>
          <a:xfrm>
            <a:off x="0" y="0"/>
            <a:ext cx="8145624" cy="6858000"/>
          </a:xfrm>
          <a:prstGeom prst="frame">
            <a:avLst/>
          </a:prstGeom>
          <a:solidFill>
            <a:srgbClr val="8ACFFA"/>
          </a:solidFill>
          <a:ln>
            <a:solidFill>
              <a:srgbClr val="6DA5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C70C7-CA2B-D5EB-192A-2465BD1835A2}"/>
              </a:ext>
            </a:extLst>
          </p:cNvPr>
          <p:cNvSpPr txBox="1">
            <a:spLocks/>
          </p:cNvSpPr>
          <p:nvPr/>
        </p:nvSpPr>
        <p:spPr>
          <a:xfrm>
            <a:off x="1301527" y="5012888"/>
            <a:ext cx="5552970" cy="8758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None/>
              <a:defRPr sz="3200" kern="1200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11 Å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leve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i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frihet</a:t>
            </a:r>
            <a:r>
              <a:rPr lang="en-US" sz="2800" dirty="0">
                <a:solidFill>
                  <a:schemeClr val="tx1"/>
                </a:solidFill>
                <a:latin typeface="Aptos Display" panose="020B0004020202020204" pitchFamily="34" charset="0"/>
              </a:rPr>
              <a:t> fra </a:t>
            </a:r>
            <a:r>
              <a:rPr lang="en-US" sz="28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vold</a:t>
            </a:r>
            <a:endParaRPr lang="en-US" sz="28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Hvorfor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vi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trenger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Gud for å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oppnå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varig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fred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</a:p>
          <a:p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Hvorfor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Kirken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må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være</a:t>
            </a:r>
            <a:r>
              <a:rPr lang="en-US" sz="2000" dirty="0">
                <a:solidFill>
                  <a:schemeClr val="tx1"/>
                </a:solidFill>
                <a:latin typeface="Aptos Display" panose="020B00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ptos Display" panose="020B0004020202020204" pitchFamily="34" charset="0"/>
              </a:rPr>
              <a:t>fredsskapende</a:t>
            </a:r>
            <a:endParaRPr lang="en-US" sz="2000" dirty="0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endParaRPr lang="en-US" sz="2000" dirty="0">
              <a:latin typeface="Aptos Display" panose="020B0004020202020204" pitchFamily="34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C730056-58C9-82BC-669F-200F49324A36}"/>
              </a:ext>
            </a:extLst>
          </p:cNvPr>
          <p:cNvSpPr/>
          <p:nvPr/>
        </p:nvSpPr>
        <p:spPr>
          <a:xfrm>
            <a:off x="8145624" y="0"/>
            <a:ext cx="4046376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 descr="Et bilde som inneholder gress, plante, utendørs, blå&#10;&#10;Automatisk generert beskrivelse">
            <a:extLst>
              <a:ext uri="{FF2B5EF4-FFF2-40B4-BE49-F238E27FC236}">
                <a16:creationId xmlns:a16="http://schemas.microsoft.com/office/drawing/2014/main" id="{99120ED5-B261-1EB2-A960-FBD223B4A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048" y="843966"/>
            <a:ext cx="3423651" cy="22860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49D9947E-A6E0-2CCA-4D05-E12C6A8C3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476" y="3676134"/>
            <a:ext cx="3434803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63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861.tgt.Office_50301150_TF45255545_Win32_OJ112196101" id="{DF8C2860-9122-43F0-B799-DA3575934F52}" vid="{298CDF42-650E-44D9-8361-1B7234BC50E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CF64E11-8065-459A-925E-8BCBA6259F92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7132AF9-3F4B-4CF7-B0A1-5A88F3E95F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1FE383-FFC9-4E8F-AF11-1EACEDE7E2AB}">
  <ds:schemaRefs>
    <ds:schemaRef ds:uri="16c05727-aa75-4e4a-9b5f-8a80a1165891"/>
    <ds:schemaRef ds:uri="71af3243-3dd4-4a8d-8c0d-dd76da1f02a5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230e9df3-be65-4c73-a93b-d1236ebd677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Klassisk rammedesign</Template>
  <TotalTime>83</TotalTime>
  <Words>2085</Words>
  <Application>Microsoft Office PowerPoint</Application>
  <PresentationFormat>Widescreen</PresentationFormat>
  <Paragraphs>204</Paragraphs>
  <Slides>16</Slides>
  <Notes>16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3" baseType="lpstr">
      <vt:lpstr>Aptos Display</vt:lpstr>
      <vt:lpstr>Arial</vt:lpstr>
      <vt:lpstr>Calibri</vt:lpstr>
      <vt:lpstr>Consolas</vt:lpstr>
      <vt:lpstr>Gill Sans MT</vt:lpstr>
      <vt:lpstr>Goudy Old Style</vt:lpstr>
      <vt:lpstr>ClassicFrameVTI</vt:lpstr>
      <vt:lpstr>PowerPoint-presentasjon</vt:lpstr>
      <vt:lpstr>Pave Frans:  DOCAT – EN MANUAL   FOR Å FORANDRE VERDEN MED EVANGELIETS KRAFT </vt:lpstr>
      <vt:lpstr>HVEM ER DOCATs målgrupper?</vt:lpstr>
      <vt:lpstr>1 Guds store plan: Kjærlighet</vt:lpstr>
      <vt:lpstr>3 Unik og uendelig verdifull</vt:lpstr>
      <vt:lpstr>4 Prinsippene i Kirkens sosiallære:</vt:lpstr>
      <vt:lpstr>6 Yrke og kall:  Menneskets arbeid</vt:lpstr>
      <vt:lpstr>8 Makt og moral:  Det politiske samfunn Hvorfor politikken trenger legitimitet og etiske rammer for å være sant menneskelig </vt:lpstr>
      <vt:lpstr>10 Å ta vare på skaperverket: Miljøet vårt Hvorfor vi må gjøre noe nå for å beskytte vårt miljø … </vt:lpstr>
      <vt:lpstr>12 Personlig og sosial forpliktelse:  Kjærlighet i praksis  Hvorfor kristne må engasjere seg - i Kirken, i samfunnet, i møte med sosiale behov, i partier og organisasjoner...</vt:lpstr>
      <vt:lpstr>328 SPØRSMÅL  – og SVAR</vt:lpstr>
      <vt:lpstr>Ekstra stoff:  A. «FRA SIDELINJEN»</vt:lpstr>
      <vt:lpstr>DOCATs BRUKSOMRÅDER</vt:lpstr>
      <vt:lpstr>Sjekk MARGENE!</vt:lpstr>
      <vt:lpstr>TA (kjøp),  LES og SETT I GANG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DOCAT </dc:title>
  <dc:creator>Maria Fongen</dc:creator>
  <cp:lastModifiedBy>Maria Fongen</cp:lastModifiedBy>
  <cp:revision>2</cp:revision>
  <cp:lastPrinted>2023-08-24T12:00:51Z</cp:lastPrinted>
  <dcterms:created xsi:type="dcterms:W3CDTF">2023-06-09T14:08:06Z</dcterms:created>
  <dcterms:modified xsi:type="dcterms:W3CDTF">2023-08-31T07:56:58Z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